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0" r:id="rId4"/>
    <p:sldId id="272" r:id="rId5"/>
    <p:sldId id="287" r:id="rId6"/>
    <p:sldId id="393" r:id="rId7"/>
    <p:sldId id="390" r:id="rId8"/>
    <p:sldId id="391" r:id="rId9"/>
    <p:sldId id="396" r:id="rId10"/>
    <p:sldId id="288" r:id="rId11"/>
    <p:sldId id="290" r:id="rId12"/>
    <p:sldId id="281" r:id="rId13"/>
    <p:sldId id="382" r:id="rId14"/>
    <p:sldId id="383" r:id="rId15"/>
    <p:sldId id="289" r:id="rId16"/>
    <p:sldId id="282" r:id="rId17"/>
    <p:sldId id="389" r:id="rId18"/>
    <p:sldId id="397" r:id="rId19"/>
    <p:sldId id="392" r:id="rId20"/>
    <p:sldId id="394" r:id="rId21"/>
    <p:sldId id="284" r:id="rId22"/>
    <p:sldId id="398" r:id="rId23"/>
    <p:sldId id="399" r:id="rId24"/>
    <p:sldId id="403" r:id="rId25"/>
    <p:sldId id="26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0E544-8381-49BC-87F0-3A5C305D8B4D}"/>
              </a:ext>
            </a:extLst>
          </p:cNvPr>
          <p:cNvSpPr>
            <a:spLocks noGrp="1"/>
          </p:cNvSpPr>
          <p:nvPr>
            <p:ph type="ctrTitle"/>
          </p:nvPr>
        </p:nvSpPr>
        <p:spPr>
          <a:xfrm>
            <a:off x="4482790" y="1858963"/>
            <a:ext cx="7556810" cy="2387600"/>
          </a:xfrm>
        </p:spPr>
        <p:txBody>
          <a:bodyPr anchor="b"/>
          <a:lstStyle>
            <a:lvl1pPr algn="ctr">
              <a:defRPr sz="6000">
                <a:solidFill>
                  <a:schemeClr val="bg1"/>
                </a:solidFill>
                <a:latin typeface="Roboto Medium" panose="02000000000000000000" pitchFamily="2" charset="0"/>
                <a:ea typeface="Roboto Medium" panose="02000000000000000000" pitchFamily="2"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FB388F9-FC99-4828-9D29-09AD3C23B551}"/>
              </a:ext>
            </a:extLst>
          </p:cNvPr>
          <p:cNvSpPr>
            <a:spLocks noGrp="1"/>
          </p:cNvSpPr>
          <p:nvPr>
            <p:ph type="subTitle" idx="1"/>
          </p:nvPr>
        </p:nvSpPr>
        <p:spPr>
          <a:xfrm>
            <a:off x="3997569" y="4246563"/>
            <a:ext cx="8049393" cy="1655762"/>
          </a:xfrm>
        </p:spPr>
        <p:txBody>
          <a:bodyPr/>
          <a:lstStyle>
            <a:lvl1pPr marL="0" indent="0" algn="ctr">
              <a:buNone/>
              <a:defRPr sz="2400">
                <a:solidFill>
                  <a:schemeClr val="bg1"/>
                </a:solidFill>
                <a:latin typeface="Roboto" panose="02000000000000000000" pitchFamily="2" charset="0"/>
                <a:ea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F37E6AD-2F14-49EC-BBC4-0621BD90306E}"/>
              </a:ext>
            </a:extLst>
          </p:cNvPr>
          <p:cNvSpPr>
            <a:spLocks noGrp="1"/>
          </p:cNvSpPr>
          <p:nvPr>
            <p:ph type="dt" sz="half" idx="10"/>
          </p:nvPr>
        </p:nvSpPr>
        <p:spPr/>
        <p:txBody>
          <a:bodyPr/>
          <a:lstStyle/>
          <a:p>
            <a:fld id="{C45D1FCC-284F-4C3C-BA40-CB1D1CEDBBD3}" type="datetimeFigureOut">
              <a:rPr lang="en-US" smtClean="0"/>
              <a:t>9/3/2024</a:t>
            </a:fld>
            <a:endParaRPr lang="en-US"/>
          </a:p>
        </p:txBody>
      </p:sp>
      <p:sp>
        <p:nvSpPr>
          <p:cNvPr id="5" name="Footer Placeholder 4">
            <a:extLst>
              <a:ext uri="{FF2B5EF4-FFF2-40B4-BE49-F238E27FC236}">
                <a16:creationId xmlns:a16="http://schemas.microsoft.com/office/drawing/2014/main" id="{5F85D137-4453-4306-84DA-967336A99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615BFA-FC03-49FE-88D1-3B3C3185C912}"/>
              </a:ext>
            </a:extLst>
          </p:cNvPr>
          <p:cNvSpPr>
            <a:spLocks noGrp="1"/>
          </p:cNvSpPr>
          <p:nvPr>
            <p:ph type="sldNum" sz="quarter" idx="12"/>
          </p:nvPr>
        </p:nvSpPr>
        <p:spPr/>
        <p:txBody>
          <a:bodyPr/>
          <a:lstStyle/>
          <a:p>
            <a:fld id="{E7549034-8FEB-4CC2-88A9-C5653FCAF810}" type="slidenum">
              <a:rPr lang="en-US" smtClean="0"/>
              <a:t>‹#›</a:t>
            </a:fld>
            <a:endParaRPr lang="en-US"/>
          </a:p>
        </p:txBody>
      </p:sp>
    </p:spTree>
    <p:extLst>
      <p:ext uri="{BB962C8B-B14F-4D97-AF65-F5344CB8AC3E}">
        <p14:creationId xmlns:p14="http://schemas.microsoft.com/office/powerpoint/2010/main" val="230530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03F3-8DA1-4EFE-BDD9-5222369B1843}"/>
              </a:ext>
            </a:extLst>
          </p:cNvPr>
          <p:cNvSpPr>
            <a:spLocks noGrp="1"/>
          </p:cNvSpPr>
          <p:nvPr>
            <p:ph type="title"/>
          </p:nvPr>
        </p:nvSpPr>
        <p:spPr>
          <a:xfrm>
            <a:off x="1927123" y="381000"/>
            <a:ext cx="9937953"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B4AA497-EBFB-4110-8479-ADBF01AF1370}"/>
              </a:ext>
            </a:extLst>
          </p:cNvPr>
          <p:cNvSpPr>
            <a:spLocks noGrp="1"/>
          </p:cNvSpPr>
          <p:nvPr>
            <p:ph idx="1"/>
          </p:nvPr>
        </p:nvSpPr>
        <p:spPr>
          <a:xfrm>
            <a:off x="1927122" y="2125662"/>
            <a:ext cx="9937953" cy="41473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AD0B90-AEEF-4CA0-9562-4BE2B440BF56}"/>
              </a:ext>
            </a:extLst>
          </p:cNvPr>
          <p:cNvSpPr>
            <a:spLocks noGrp="1"/>
          </p:cNvSpPr>
          <p:nvPr>
            <p:ph type="dt" sz="half" idx="10"/>
          </p:nvPr>
        </p:nvSpPr>
        <p:spPr/>
        <p:txBody>
          <a:bodyPr/>
          <a:lstStyle/>
          <a:p>
            <a:fld id="{C45D1FCC-284F-4C3C-BA40-CB1D1CEDBBD3}" type="datetimeFigureOut">
              <a:rPr lang="en-US" smtClean="0"/>
              <a:t>9/3/2024</a:t>
            </a:fld>
            <a:endParaRPr lang="en-US" dirty="0"/>
          </a:p>
        </p:txBody>
      </p:sp>
      <p:sp>
        <p:nvSpPr>
          <p:cNvPr id="5" name="Footer Placeholder 4">
            <a:extLst>
              <a:ext uri="{FF2B5EF4-FFF2-40B4-BE49-F238E27FC236}">
                <a16:creationId xmlns:a16="http://schemas.microsoft.com/office/drawing/2014/main" id="{939006D6-3390-4DC7-8F2E-6F3088ED9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C33CD0-94F3-4920-A81C-60F4EDAE0CAB}"/>
              </a:ext>
            </a:extLst>
          </p:cNvPr>
          <p:cNvSpPr>
            <a:spLocks noGrp="1"/>
          </p:cNvSpPr>
          <p:nvPr>
            <p:ph type="sldNum" sz="quarter" idx="12"/>
          </p:nvPr>
        </p:nvSpPr>
        <p:spPr/>
        <p:txBody>
          <a:bodyPr/>
          <a:lstStyle/>
          <a:p>
            <a:fld id="{E7549034-8FEB-4CC2-88A9-C5653FCAF810}" type="slidenum">
              <a:rPr lang="en-US" smtClean="0"/>
              <a:t>‹#›</a:t>
            </a:fld>
            <a:endParaRPr lang="en-US" dirty="0"/>
          </a:p>
        </p:txBody>
      </p:sp>
    </p:spTree>
    <p:extLst>
      <p:ext uri="{BB962C8B-B14F-4D97-AF65-F5344CB8AC3E}">
        <p14:creationId xmlns:p14="http://schemas.microsoft.com/office/powerpoint/2010/main" val="35945690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C57B-C01C-4EA9-B79A-A451ECC1EDBE}"/>
              </a:ext>
            </a:extLst>
          </p:cNvPr>
          <p:cNvSpPr>
            <a:spLocks noGrp="1"/>
          </p:cNvSpPr>
          <p:nvPr>
            <p:ph type="title"/>
          </p:nvPr>
        </p:nvSpPr>
        <p:spPr>
          <a:xfrm>
            <a:off x="385916" y="365125"/>
            <a:ext cx="10134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FB3C3C36-D062-443A-A5A8-706C1AAAE450}"/>
              </a:ext>
            </a:extLst>
          </p:cNvPr>
          <p:cNvSpPr>
            <a:spLocks noGrp="1"/>
          </p:cNvSpPr>
          <p:nvPr>
            <p:ph type="dt" sz="half" idx="10"/>
          </p:nvPr>
        </p:nvSpPr>
        <p:spPr/>
        <p:txBody>
          <a:bodyPr/>
          <a:lstStyle/>
          <a:p>
            <a:fld id="{C45D1FCC-284F-4C3C-BA40-CB1D1CEDBBD3}" type="datetimeFigureOut">
              <a:rPr lang="en-US" smtClean="0"/>
              <a:t>9/3/2024</a:t>
            </a:fld>
            <a:endParaRPr lang="en-US"/>
          </a:p>
        </p:txBody>
      </p:sp>
      <p:sp>
        <p:nvSpPr>
          <p:cNvPr id="4" name="Footer Placeholder 3">
            <a:extLst>
              <a:ext uri="{FF2B5EF4-FFF2-40B4-BE49-F238E27FC236}">
                <a16:creationId xmlns:a16="http://schemas.microsoft.com/office/drawing/2014/main" id="{BD93F53C-8891-45CE-A908-66E7222981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418DB5-618A-46DA-B86D-BDF9212D4D3C}"/>
              </a:ext>
            </a:extLst>
          </p:cNvPr>
          <p:cNvSpPr>
            <a:spLocks noGrp="1"/>
          </p:cNvSpPr>
          <p:nvPr>
            <p:ph type="sldNum" sz="quarter" idx="12"/>
          </p:nvPr>
        </p:nvSpPr>
        <p:spPr/>
        <p:txBody>
          <a:bodyPr/>
          <a:lstStyle/>
          <a:p>
            <a:fld id="{E7549034-8FEB-4CC2-88A9-C5653FCAF810}" type="slidenum">
              <a:rPr lang="en-US" smtClean="0"/>
              <a:t>‹#›</a:t>
            </a:fld>
            <a:endParaRPr lang="en-US"/>
          </a:p>
        </p:txBody>
      </p:sp>
      <p:sp>
        <p:nvSpPr>
          <p:cNvPr id="7" name="Text Placeholder 6">
            <a:extLst>
              <a:ext uri="{FF2B5EF4-FFF2-40B4-BE49-F238E27FC236}">
                <a16:creationId xmlns:a16="http://schemas.microsoft.com/office/drawing/2014/main" id="{55A4FAB3-9772-4199-BAFE-9CA06C38D9E5}"/>
              </a:ext>
            </a:extLst>
          </p:cNvPr>
          <p:cNvSpPr>
            <a:spLocks noGrp="1"/>
          </p:cNvSpPr>
          <p:nvPr>
            <p:ph type="body" sz="quarter" idx="13"/>
          </p:nvPr>
        </p:nvSpPr>
        <p:spPr>
          <a:xfrm>
            <a:off x="385763" y="2133600"/>
            <a:ext cx="10134600" cy="3756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1183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B0A5D-9D4E-482A-82BB-76386CD0266B}"/>
              </a:ext>
            </a:extLst>
          </p:cNvPr>
          <p:cNvSpPr>
            <a:spLocks noGrp="1"/>
          </p:cNvSpPr>
          <p:nvPr>
            <p:ph type="title"/>
          </p:nvPr>
        </p:nvSpPr>
        <p:spPr/>
        <p:txBody>
          <a:bodyPr/>
          <a:lstStyle>
            <a:lvl1pPr>
              <a:defRPr>
                <a:solidFill>
                  <a:schemeClr val="bg2"/>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AC10C9-1A05-47FB-83DA-783D82F03390}"/>
              </a:ext>
            </a:extLst>
          </p:cNvPr>
          <p:cNvSpPr>
            <a:spLocks noGrp="1"/>
          </p:cNvSpPr>
          <p:nvPr>
            <p:ph sz="half" idx="1"/>
          </p:nvPr>
        </p:nvSpPr>
        <p:spPr>
          <a:xfrm>
            <a:off x="838200" y="1984784"/>
            <a:ext cx="2101645" cy="2018788"/>
          </a:xfrm>
          <a:prstGeom prst="ellipse">
            <a:avLst/>
          </a:prstGeom>
        </p:spPr>
        <p:txBody>
          <a:bodyPr/>
          <a:lstStyle>
            <a:lvl1pPr marL="0" indent="0" algn="ctr">
              <a:buNone/>
              <a:defRPr/>
            </a:lvl1pPr>
          </a:lstStyle>
          <a:p>
            <a:pPr lvl="0"/>
            <a:r>
              <a:rPr lang="en-US"/>
              <a:t>Edit Master text styles</a:t>
            </a:r>
          </a:p>
        </p:txBody>
      </p:sp>
      <p:sp>
        <p:nvSpPr>
          <p:cNvPr id="5" name="Date Placeholder 4">
            <a:extLst>
              <a:ext uri="{FF2B5EF4-FFF2-40B4-BE49-F238E27FC236}">
                <a16:creationId xmlns:a16="http://schemas.microsoft.com/office/drawing/2014/main" id="{FE69BF1A-D2BB-4E8E-8253-7E3AC7936EC0}"/>
              </a:ext>
            </a:extLst>
          </p:cNvPr>
          <p:cNvSpPr>
            <a:spLocks noGrp="1"/>
          </p:cNvSpPr>
          <p:nvPr>
            <p:ph type="dt" sz="half" idx="10"/>
          </p:nvPr>
        </p:nvSpPr>
        <p:spPr/>
        <p:txBody>
          <a:bodyPr/>
          <a:lstStyle/>
          <a:p>
            <a:fld id="{C45D1FCC-284F-4C3C-BA40-CB1D1CEDBBD3}" type="datetimeFigureOut">
              <a:rPr lang="en-US" smtClean="0"/>
              <a:t>9/3/2024</a:t>
            </a:fld>
            <a:endParaRPr lang="en-US"/>
          </a:p>
        </p:txBody>
      </p:sp>
      <p:sp>
        <p:nvSpPr>
          <p:cNvPr id="6" name="Footer Placeholder 5">
            <a:extLst>
              <a:ext uri="{FF2B5EF4-FFF2-40B4-BE49-F238E27FC236}">
                <a16:creationId xmlns:a16="http://schemas.microsoft.com/office/drawing/2014/main" id="{D2472FDA-57A9-45CC-B8DD-F640108545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DB2E62-66DC-494B-81B8-482424AC8662}"/>
              </a:ext>
            </a:extLst>
          </p:cNvPr>
          <p:cNvSpPr>
            <a:spLocks noGrp="1"/>
          </p:cNvSpPr>
          <p:nvPr>
            <p:ph type="sldNum" sz="quarter" idx="12"/>
          </p:nvPr>
        </p:nvSpPr>
        <p:spPr/>
        <p:txBody>
          <a:bodyPr/>
          <a:lstStyle/>
          <a:p>
            <a:fld id="{E7549034-8FEB-4CC2-88A9-C5653FCAF810}" type="slidenum">
              <a:rPr lang="en-US" smtClean="0"/>
              <a:t>‹#›</a:t>
            </a:fld>
            <a:endParaRPr lang="en-US"/>
          </a:p>
        </p:txBody>
      </p:sp>
      <p:sp>
        <p:nvSpPr>
          <p:cNvPr id="14" name="Content Placeholder 2">
            <a:extLst>
              <a:ext uri="{FF2B5EF4-FFF2-40B4-BE49-F238E27FC236}">
                <a16:creationId xmlns:a16="http://schemas.microsoft.com/office/drawing/2014/main" id="{D85A96EC-9C35-4AB4-BA58-69ED63D1C429}"/>
              </a:ext>
            </a:extLst>
          </p:cNvPr>
          <p:cNvSpPr>
            <a:spLocks noGrp="1"/>
          </p:cNvSpPr>
          <p:nvPr>
            <p:ph sz="half" idx="13"/>
          </p:nvPr>
        </p:nvSpPr>
        <p:spPr>
          <a:xfrm>
            <a:off x="5045177" y="1984784"/>
            <a:ext cx="2101645" cy="2018788"/>
          </a:xfrm>
          <a:prstGeom prst="ellipse">
            <a:avLst/>
          </a:prstGeom>
        </p:spPr>
        <p:txBody>
          <a:bodyPr/>
          <a:lstStyle>
            <a:lvl2pPr marL="457200" indent="0" algn="ctr">
              <a:buNone/>
              <a:defRPr/>
            </a:lvl2pPr>
          </a:lstStyle>
          <a:p>
            <a:pPr lvl="0"/>
            <a:r>
              <a:rPr lang="en-US"/>
              <a:t>Edit Master text styles</a:t>
            </a:r>
          </a:p>
        </p:txBody>
      </p:sp>
      <p:sp>
        <p:nvSpPr>
          <p:cNvPr id="15" name="Content Placeholder 2">
            <a:extLst>
              <a:ext uri="{FF2B5EF4-FFF2-40B4-BE49-F238E27FC236}">
                <a16:creationId xmlns:a16="http://schemas.microsoft.com/office/drawing/2014/main" id="{4DD83939-CC46-4171-92C9-9A719D205B99}"/>
              </a:ext>
            </a:extLst>
          </p:cNvPr>
          <p:cNvSpPr>
            <a:spLocks noGrp="1"/>
          </p:cNvSpPr>
          <p:nvPr>
            <p:ph sz="half" idx="14"/>
          </p:nvPr>
        </p:nvSpPr>
        <p:spPr>
          <a:xfrm>
            <a:off x="9252155" y="1984784"/>
            <a:ext cx="2101645" cy="2018788"/>
          </a:xfrm>
          <a:prstGeom prst="ellipse">
            <a:avLst/>
          </a:prstGeom>
        </p:spPr>
        <p:txBody>
          <a:bodyPr/>
          <a:lstStyle>
            <a:lvl1pPr marL="0" indent="0" algn="ctr">
              <a:buNone/>
              <a:defRPr/>
            </a:lvl1pPr>
          </a:lstStyle>
          <a:p>
            <a:pPr lvl="0"/>
            <a:r>
              <a:rPr lang="en-US"/>
              <a:t>Edit Master text styles</a:t>
            </a:r>
          </a:p>
        </p:txBody>
      </p:sp>
      <p:sp>
        <p:nvSpPr>
          <p:cNvPr id="21" name="Text Placeholder 20">
            <a:extLst>
              <a:ext uri="{FF2B5EF4-FFF2-40B4-BE49-F238E27FC236}">
                <a16:creationId xmlns:a16="http://schemas.microsoft.com/office/drawing/2014/main" id="{87C6DA1E-2BDB-4E20-9958-A4D751813193}"/>
              </a:ext>
            </a:extLst>
          </p:cNvPr>
          <p:cNvSpPr>
            <a:spLocks noGrp="1"/>
          </p:cNvSpPr>
          <p:nvPr>
            <p:ph type="body" sz="quarter" idx="15"/>
          </p:nvPr>
        </p:nvSpPr>
        <p:spPr>
          <a:xfrm>
            <a:off x="357033" y="4033479"/>
            <a:ext cx="3063978" cy="2305460"/>
          </a:xfrm>
          <a:solidFill>
            <a:schemeClr val="bg2"/>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20">
            <a:extLst>
              <a:ext uri="{FF2B5EF4-FFF2-40B4-BE49-F238E27FC236}">
                <a16:creationId xmlns:a16="http://schemas.microsoft.com/office/drawing/2014/main" id="{5A6D5740-EF4D-45EC-B238-918CF4437BF7}"/>
              </a:ext>
            </a:extLst>
          </p:cNvPr>
          <p:cNvSpPr>
            <a:spLocks noGrp="1"/>
          </p:cNvSpPr>
          <p:nvPr>
            <p:ph type="body" sz="quarter" idx="16"/>
          </p:nvPr>
        </p:nvSpPr>
        <p:spPr>
          <a:xfrm>
            <a:off x="4564010" y="4034810"/>
            <a:ext cx="3063978" cy="2305460"/>
          </a:xfrm>
          <a:solidFill>
            <a:schemeClr val="bg2"/>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20">
            <a:extLst>
              <a:ext uri="{FF2B5EF4-FFF2-40B4-BE49-F238E27FC236}">
                <a16:creationId xmlns:a16="http://schemas.microsoft.com/office/drawing/2014/main" id="{F95B9529-DA76-4967-8E53-B2C0F85D0456}"/>
              </a:ext>
            </a:extLst>
          </p:cNvPr>
          <p:cNvSpPr>
            <a:spLocks noGrp="1"/>
          </p:cNvSpPr>
          <p:nvPr>
            <p:ph type="body" sz="quarter" idx="17"/>
          </p:nvPr>
        </p:nvSpPr>
        <p:spPr>
          <a:xfrm>
            <a:off x="8770989" y="4027231"/>
            <a:ext cx="3063978" cy="2305460"/>
          </a:xfrm>
          <a:solidFill>
            <a:schemeClr val="bg2"/>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7886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AD6293E-4446-4C2B-9F0D-F8790EB68029}"/>
              </a:ext>
            </a:extLst>
          </p:cNvPr>
          <p:cNvSpPr>
            <a:spLocks noGrp="1"/>
          </p:cNvSpPr>
          <p:nvPr>
            <p:ph type="title"/>
          </p:nvPr>
        </p:nvSpPr>
        <p:spPr>
          <a:xfrm>
            <a:off x="2035276" y="1377848"/>
            <a:ext cx="8111613" cy="3911907"/>
          </a:xfrm>
        </p:spPr>
        <p:txBody>
          <a:bodyPr/>
          <a:lstStyle>
            <a:lvl1pPr algn="ctr">
              <a:defRPr/>
            </a:lvl1pPr>
          </a:lstStyle>
          <a:p>
            <a:r>
              <a:rPr lang="en-US"/>
              <a:t>Click to edit Master title style</a:t>
            </a:r>
            <a:endParaRPr lang="en-US" dirty="0"/>
          </a:p>
        </p:txBody>
      </p:sp>
    </p:spTree>
    <p:extLst>
      <p:ext uri="{BB962C8B-B14F-4D97-AF65-F5344CB8AC3E}">
        <p14:creationId xmlns:p14="http://schemas.microsoft.com/office/powerpoint/2010/main" val="499257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C1C7B-9F9B-4B22-A566-F2E704BD933C}"/>
              </a:ext>
            </a:extLst>
          </p:cNvPr>
          <p:cNvSpPr>
            <a:spLocks noGrp="1"/>
          </p:cNvSpPr>
          <p:nvPr>
            <p:ph type="title"/>
          </p:nvPr>
        </p:nvSpPr>
        <p:spPr>
          <a:xfrm>
            <a:off x="838200" y="13652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AB2E7EA4-0FEB-4F42-874C-63D9EBBC2D01}"/>
              </a:ext>
            </a:extLst>
          </p:cNvPr>
          <p:cNvSpPr>
            <a:spLocks noGrp="1"/>
          </p:cNvSpPr>
          <p:nvPr>
            <p:ph type="pic" idx="1"/>
          </p:nvPr>
        </p:nvSpPr>
        <p:spPr>
          <a:xfrm>
            <a:off x="5733794" y="45720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E1F77EF-1473-4D15-BF04-2CE8A5452D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CFFAB5-B8CE-4770-B1C7-C6117741B220}"/>
              </a:ext>
            </a:extLst>
          </p:cNvPr>
          <p:cNvSpPr>
            <a:spLocks noGrp="1"/>
          </p:cNvSpPr>
          <p:nvPr>
            <p:ph type="dt" sz="half" idx="10"/>
          </p:nvPr>
        </p:nvSpPr>
        <p:spPr/>
        <p:txBody>
          <a:bodyPr/>
          <a:lstStyle/>
          <a:p>
            <a:fld id="{C45D1FCC-284F-4C3C-BA40-CB1D1CEDBBD3}" type="datetimeFigureOut">
              <a:rPr lang="en-US" smtClean="0"/>
              <a:t>9/3/2024</a:t>
            </a:fld>
            <a:endParaRPr lang="en-US"/>
          </a:p>
        </p:txBody>
      </p:sp>
      <p:sp>
        <p:nvSpPr>
          <p:cNvPr id="6" name="Footer Placeholder 5">
            <a:extLst>
              <a:ext uri="{FF2B5EF4-FFF2-40B4-BE49-F238E27FC236}">
                <a16:creationId xmlns:a16="http://schemas.microsoft.com/office/drawing/2014/main" id="{5AB1894A-F81C-4146-820B-B8EFEC6361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9E3380-6FD5-48FB-976D-124186AB64F9}"/>
              </a:ext>
            </a:extLst>
          </p:cNvPr>
          <p:cNvSpPr>
            <a:spLocks noGrp="1"/>
          </p:cNvSpPr>
          <p:nvPr>
            <p:ph type="sldNum" sz="quarter" idx="12"/>
          </p:nvPr>
        </p:nvSpPr>
        <p:spPr/>
        <p:txBody>
          <a:bodyPr/>
          <a:lstStyle/>
          <a:p>
            <a:fld id="{E7549034-8FEB-4CC2-88A9-C5653FCAF810}" type="slidenum">
              <a:rPr lang="en-US" smtClean="0"/>
              <a:t>‹#›</a:t>
            </a:fld>
            <a:endParaRPr lang="en-US"/>
          </a:p>
        </p:txBody>
      </p:sp>
    </p:spTree>
    <p:extLst>
      <p:ext uri="{BB962C8B-B14F-4D97-AF65-F5344CB8AC3E}">
        <p14:creationId xmlns:p14="http://schemas.microsoft.com/office/powerpoint/2010/main" val="417557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4E165-0068-4728-AF26-C0305B8DCA69}"/>
              </a:ext>
            </a:extLst>
          </p:cNvPr>
          <p:cNvSpPr>
            <a:spLocks noGrp="1"/>
          </p:cNvSpPr>
          <p:nvPr>
            <p:ph type="title"/>
          </p:nvPr>
        </p:nvSpPr>
        <p:spPr>
          <a:xfrm>
            <a:off x="969707" y="276636"/>
            <a:ext cx="6260690" cy="3018502"/>
          </a:xfrm>
        </p:spPr>
        <p:txBody>
          <a:bodyPr>
            <a:noAutofit/>
          </a:bodyPr>
          <a:lstStyle>
            <a:lvl1pPr>
              <a:defRPr sz="8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4EA15C4A-7EE2-4F09-A81C-FABFBAA4F2E5}"/>
              </a:ext>
            </a:extLst>
          </p:cNvPr>
          <p:cNvSpPr>
            <a:spLocks noGrp="1"/>
          </p:cNvSpPr>
          <p:nvPr>
            <p:ph type="dt" sz="half" idx="10"/>
          </p:nvPr>
        </p:nvSpPr>
        <p:spPr/>
        <p:txBody>
          <a:bodyPr/>
          <a:lstStyle/>
          <a:p>
            <a:fld id="{C45D1FCC-284F-4C3C-BA40-CB1D1CEDBBD3}" type="datetimeFigureOut">
              <a:rPr lang="en-US" smtClean="0"/>
              <a:t>9/3/2024</a:t>
            </a:fld>
            <a:endParaRPr lang="en-US"/>
          </a:p>
        </p:txBody>
      </p:sp>
      <p:sp>
        <p:nvSpPr>
          <p:cNvPr id="4" name="Footer Placeholder 3">
            <a:extLst>
              <a:ext uri="{FF2B5EF4-FFF2-40B4-BE49-F238E27FC236}">
                <a16:creationId xmlns:a16="http://schemas.microsoft.com/office/drawing/2014/main" id="{D563B9CC-5F0A-4E44-A405-7C2B7312E0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F55345-76E8-4D2B-A996-9199E9A0343E}"/>
              </a:ext>
            </a:extLst>
          </p:cNvPr>
          <p:cNvSpPr>
            <a:spLocks noGrp="1"/>
          </p:cNvSpPr>
          <p:nvPr>
            <p:ph type="sldNum" sz="quarter" idx="12"/>
          </p:nvPr>
        </p:nvSpPr>
        <p:spPr/>
        <p:txBody>
          <a:bodyPr/>
          <a:lstStyle/>
          <a:p>
            <a:fld id="{E7549034-8FEB-4CC2-88A9-C5653FCAF810}" type="slidenum">
              <a:rPr lang="en-US" smtClean="0"/>
              <a:t>‹#›</a:t>
            </a:fld>
            <a:endParaRPr lang="en-US"/>
          </a:p>
        </p:txBody>
      </p:sp>
      <p:sp>
        <p:nvSpPr>
          <p:cNvPr id="7" name="Text Placeholder 6">
            <a:extLst>
              <a:ext uri="{FF2B5EF4-FFF2-40B4-BE49-F238E27FC236}">
                <a16:creationId xmlns:a16="http://schemas.microsoft.com/office/drawing/2014/main" id="{C71ADEBA-E127-4FC3-9183-364F01AE6F06}"/>
              </a:ext>
            </a:extLst>
          </p:cNvPr>
          <p:cNvSpPr>
            <a:spLocks noGrp="1"/>
          </p:cNvSpPr>
          <p:nvPr>
            <p:ph type="body" sz="quarter" idx="13"/>
          </p:nvPr>
        </p:nvSpPr>
        <p:spPr>
          <a:xfrm>
            <a:off x="757084" y="3736975"/>
            <a:ext cx="6754761" cy="21034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3445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4E14A7-9446-4BBB-81A3-D45AAAE328A0}"/>
              </a:ext>
            </a:extLst>
          </p:cNvPr>
          <p:cNvSpPr>
            <a:spLocks noGrp="1"/>
          </p:cNvSpPr>
          <p:nvPr>
            <p:ph type="title"/>
          </p:nvPr>
        </p:nvSpPr>
        <p:spPr>
          <a:xfrm>
            <a:off x="2123768" y="320675"/>
            <a:ext cx="9583994"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777395-A7EA-4FBD-BFEA-34781A7A9E00}"/>
              </a:ext>
            </a:extLst>
          </p:cNvPr>
          <p:cNvSpPr>
            <a:spLocks noGrp="1"/>
          </p:cNvSpPr>
          <p:nvPr>
            <p:ph type="body" idx="1"/>
          </p:nvPr>
        </p:nvSpPr>
        <p:spPr>
          <a:xfrm>
            <a:off x="1860754" y="2015613"/>
            <a:ext cx="10095272" cy="41613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689B6C-BEC8-4357-AC77-15E77961A5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5D1FCC-284F-4C3C-BA40-CB1D1CEDBBD3}" type="datetimeFigureOut">
              <a:rPr lang="en-US" smtClean="0"/>
              <a:t>9/3/2024</a:t>
            </a:fld>
            <a:endParaRPr lang="en-US"/>
          </a:p>
        </p:txBody>
      </p:sp>
      <p:sp>
        <p:nvSpPr>
          <p:cNvPr id="5" name="Footer Placeholder 4">
            <a:extLst>
              <a:ext uri="{FF2B5EF4-FFF2-40B4-BE49-F238E27FC236}">
                <a16:creationId xmlns:a16="http://schemas.microsoft.com/office/drawing/2014/main" id="{C057B0E8-DEEA-45F9-838E-B56C3E937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F9AF29-107D-478B-939D-54722D5931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549034-8FEB-4CC2-88A9-C5653FCAF810}" type="slidenum">
              <a:rPr lang="en-US" smtClean="0"/>
              <a:t>‹#›</a:t>
            </a:fld>
            <a:endParaRPr lang="en-US"/>
          </a:p>
        </p:txBody>
      </p:sp>
    </p:spTree>
    <p:extLst>
      <p:ext uri="{BB962C8B-B14F-4D97-AF65-F5344CB8AC3E}">
        <p14:creationId xmlns:p14="http://schemas.microsoft.com/office/powerpoint/2010/main" val="905587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2" r:id="rId4"/>
    <p:sldLayoutId id="2147483655" r:id="rId5"/>
    <p:sldLayoutId id="2147483657" r:id="rId6"/>
    <p:sldLayoutId id="2147483658"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sa.gov/forms" TargetMode="External"/><Relationship Id="rId2" Type="http://schemas.openxmlformats.org/officeDocument/2006/relationships/hyperlink" Target="http://www.ssa.gov/myaccoun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dlcv.org/socialsecurit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hyperlink" Target="https://www.medicare.gov/basics/costs/help/medicare-savings-program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sa.gov/redboo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www.instagram.com/disabilitylawva/" TargetMode="External"/><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hyperlink" Target="https://www.dlcv.org/get-help" TargetMode="External"/><Relationship Id="rId1" Type="http://schemas.openxmlformats.org/officeDocument/2006/relationships/slideLayout" Target="../slideLayouts/slideLayout7.xml"/><Relationship Id="rId6" Type="http://schemas.openxmlformats.org/officeDocument/2006/relationships/hyperlink" Target="https://twitter.com/disabilitylawva" TargetMode="Externa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hyperlink" Target="https://open.spotify.com/show/5KmZ4m7UELghjM55p5EyPR" TargetMode="External"/><Relationship Id="rId4" Type="http://schemas.openxmlformats.org/officeDocument/2006/relationships/hyperlink" Target="https://www.facebook.com/disAbilityLawVA/" TargetMode="External"/><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sa.gov/myaccou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sa.gov/ssi/start/htm" TargetMode="External"/><Relationship Id="rId2" Type="http://schemas.openxmlformats.org/officeDocument/2006/relationships/hyperlink" Target="http://www.ssa.gov/applyfordisabil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lcv.org/socialsecurit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3AAD6-CFE6-4640-9111-C53F4521FEF2}"/>
              </a:ext>
            </a:extLst>
          </p:cNvPr>
          <p:cNvSpPr>
            <a:spLocks noGrp="1"/>
          </p:cNvSpPr>
          <p:nvPr>
            <p:ph type="ctrTitle"/>
          </p:nvPr>
        </p:nvSpPr>
        <p:spPr>
          <a:xfrm>
            <a:off x="4482790" y="1858964"/>
            <a:ext cx="7556810" cy="1655762"/>
          </a:xfrm>
        </p:spPr>
        <p:txBody>
          <a:bodyPr>
            <a:normAutofit/>
          </a:bodyPr>
          <a:lstStyle/>
          <a:p>
            <a:r>
              <a:rPr lang="en-US" sz="4400" dirty="0"/>
              <a:t>2024 Disability Summit-Determine Your Future</a:t>
            </a:r>
          </a:p>
        </p:txBody>
      </p:sp>
      <p:sp>
        <p:nvSpPr>
          <p:cNvPr id="3" name="Subtitle 2">
            <a:extLst>
              <a:ext uri="{FF2B5EF4-FFF2-40B4-BE49-F238E27FC236}">
                <a16:creationId xmlns:a16="http://schemas.microsoft.com/office/drawing/2014/main" id="{A658F7C0-0E09-4763-9B58-7BAA1AA13746}"/>
              </a:ext>
            </a:extLst>
          </p:cNvPr>
          <p:cNvSpPr>
            <a:spLocks noGrp="1"/>
          </p:cNvSpPr>
          <p:nvPr>
            <p:ph type="subTitle" idx="1"/>
          </p:nvPr>
        </p:nvSpPr>
        <p:spPr/>
        <p:txBody>
          <a:bodyPr>
            <a:normAutofit fontScale="70000" lnSpcReduction="20000"/>
          </a:bodyPr>
          <a:lstStyle/>
          <a:p>
            <a:pPr>
              <a:spcBef>
                <a:spcPts val="0"/>
              </a:spcBef>
            </a:pPr>
            <a:r>
              <a:rPr lang="en-US" sz="4000" dirty="0">
                <a:latin typeface="Calibri" panose="020F0502020204030204" pitchFamily="34" charset="0"/>
                <a:ea typeface="Calibri" panose="020F0502020204030204" pitchFamily="34" charset="0"/>
              </a:rPr>
              <a:t>Effective Ways to Self-Advocate When Applying for a Social Security Disability Benefit or Appealing a Denial</a:t>
            </a:r>
          </a:p>
          <a:p>
            <a:endParaRPr lang="en-US" dirty="0"/>
          </a:p>
          <a:p>
            <a:endParaRPr lang="en-US" dirty="0"/>
          </a:p>
          <a:p>
            <a:r>
              <a:rPr lang="en-US" dirty="0"/>
              <a:t>October 9, 2024</a:t>
            </a:r>
          </a:p>
        </p:txBody>
      </p:sp>
    </p:spTree>
    <p:extLst>
      <p:ext uri="{BB962C8B-B14F-4D97-AF65-F5344CB8AC3E}">
        <p14:creationId xmlns:p14="http://schemas.microsoft.com/office/powerpoint/2010/main" val="1674941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142F3-5423-4CD9-ACF8-4102CF51EFA4}"/>
              </a:ext>
            </a:extLst>
          </p:cNvPr>
          <p:cNvSpPr>
            <a:spLocks noGrp="1"/>
          </p:cNvSpPr>
          <p:nvPr>
            <p:ph type="title"/>
          </p:nvPr>
        </p:nvSpPr>
        <p:spPr/>
        <p:txBody>
          <a:bodyPr>
            <a:normAutofit/>
          </a:bodyPr>
          <a:lstStyle/>
          <a:p>
            <a:r>
              <a:rPr lang="en-US" sz="3200" dirty="0">
                <a:solidFill>
                  <a:schemeClr val="bg1"/>
                </a:solidFill>
              </a:rPr>
              <a:t>Read SSA letters carefully – </a:t>
            </a:r>
            <a:br>
              <a:rPr lang="en-US" sz="3200" dirty="0">
                <a:solidFill>
                  <a:schemeClr val="bg1"/>
                </a:solidFill>
              </a:rPr>
            </a:br>
            <a:r>
              <a:rPr lang="en-US" sz="3200" dirty="0">
                <a:solidFill>
                  <a:schemeClr val="bg1"/>
                </a:solidFill>
              </a:rPr>
              <a:t>SSI &amp; SSDI/DAC letters come from different offices</a:t>
            </a:r>
          </a:p>
        </p:txBody>
      </p:sp>
      <p:sp>
        <p:nvSpPr>
          <p:cNvPr id="3" name="Content Placeholder 2">
            <a:extLst>
              <a:ext uri="{FF2B5EF4-FFF2-40B4-BE49-F238E27FC236}">
                <a16:creationId xmlns:a16="http://schemas.microsoft.com/office/drawing/2014/main" id="{00DAFB9B-06CF-4ED4-B8DD-4E441B0BDB55}"/>
              </a:ext>
            </a:extLst>
          </p:cNvPr>
          <p:cNvSpPr>
            <a:spLocks noGrp="1"/>
          </p:cNvSpPr>
          <p:nvPr>
            <p:ph idx="1"/>
          </p:nvPr>
        </p:nvSpPr>
        <p:spPr>
          <a:xfrm>
            <a:off x="1927122" y="1921164"/>
            <a:ext cx="9937953" cy="4936836"/>
          </a:xfrm>
        </p:spPr>
        <p:txBody>
          <a:bodyPr/>
          <a:lstStyle/>
          <a:p>
            <a:pPr>
              <a:buFont typeface="Wingdings" panose="05000000000000000000" pitchFamily="2" charset="2"/>
              <a:buChar char="Ø"/>
            </a:pPr>
            <a:r>
              <a:rPr lang="en-US" sz="2000" dirty="0"/>
              <a:t>Letter from </a:t>
            </a:r>
            <a:r>
              <a:rPr lang="en-US" sz="2000" b="1" dirty="0"/>
              <a:t>SSI</a:t>
            </a:r>
            <a:r>
              <a:rPr lang="en-US" sz="2000" dirty="0"/>
              <a:t> (from your local office):</a:t>
            </a:r>
          </a:p>
          <a:p>
            <a:pPr marL="0" indent="0">
              <a:buNone/>
            </a:pPr>
            <a:r>
              <a:rPr lang="en-US" sz="2000" dirty="0"/>
              <a:t>In upper left corner see: Supplemental Security Income </a:t>
            </a:r>
          </a:p>
          <a:p>
            <a:pPr marL="0" indent="0">
              <a:buNone/>
            </a:pPr>
            <a:endParaRPr lang="en-US" sz="2000" dirty="0"/>
          </a:p>
          <a:p>
            <a:pPr>
              <a:buFont typeface="Wingdings" panose="05000000000000000000" pitchFamily="2" charset="2"/>
              <a:buChar char="Ø"/>
            </a:pPr>
            <a:r>
              <a:rPr lang="en-US" sz="2000" dirty="0"/>
              <a:t>Letter from </a:t>
            </a:r>
            <a:r>
              <a:rPr lang="en-US" sz="2000" b="1" dirty="0"/>
              <a:t>SSDI</a:t>
            </a:r>
            <a:r>
              <a:rPr lang="en-US" sz="2000" dirty="0"/>
              <a:t> or </a:t>
            </a:r>
            <a:r>
              <a:rPr lang="en-US" sz="2000" b="1" dirty="0"/>
              <a:t>DAC</a:t>
            </a:r>
            <a:r>
              <a:rPr lang="en-US" sz="2000" dirty="0"/>
              <a:t> (from out-of-state office)</a:t>
            </a:r>
          </a:p>
          <a:p>
            <a:pPr marL="0" indent="0">
              <a:buNone/>
            </a:pPr>
            <a:r>
              <a:rPr lang="en-US" sz="2000" dirty="0"/>
              <a:t>In upper left corner see: Retirement, Survivors, Disability</a:t>
            </a:r>
          </a:p>
          <a:p>
            <a:pPr marL="0" indent="0">
              <a:buNone/>
            </a:pPr>
            <a:endParaRPr lang="en-US" sz="2000" dirty="0"/>
          </a:p>
          <a:p>
            <a:pPr marL="0" indent="0">
              <a:buNone/>
            </a:pPr>
            <a:r>
              <a:rPr lang="en-US" sz="2000" dirty="0"/>
              <a:t>      For example, letter from SSDI may be denial based on credits but SSI claim may    go forward for medical determination. Denials based on credits can’t be appealed. </a:t>
            </a:r>
          </a:p>
          <a:p>
            <a:pPr marL="0" indent="0">
              <a:buNone/>
            </a:pPr>
            <a:endParaRPr lang="en-US" sz="2000" dirty="0"/>
          </a:p>
          <a:p>
            <a:pPr>
              <a:buFont typeface="Wingdings" panose="05000000000000000000" pitchFamily="2" charset="2"/>
              <a:buChar char="Ø"/>
            </a:pPr>
            <a:r>
              <a:rPr lang="en-US" sz="2000" dirty="0"/>
              <a:t>Letter from Disability Determination Services (DDS) means your claim has been moved from SSA to DDS to be reviewed and decided! DON’T DROP OFF OR SEND NEW EVIDENCE TO SSA! DDS is now your go-to!</a:t>
            </a:r>
          </a:p>
        </p:txBody>
      </p:sp>
    </p:spTree>
    <p:extLst>
      <p:ext uri="{BB962C8B-B14F-4D97-AF65-F5344CB8AC3E}">
        <p14:creationId xmlns:p14="http://schemas.microsoft.com/office/powerpoint/2010/main" val="2140341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EEC4D-077F-4C4E-8F05-F0C5256DDA24}"/>
              </a:ext>
            </a:extLst>
          </p:cNvPr>
          <p:cNvSpPr>
            <a:spLocks noGrp="1"/>
          </p:cNvSpPr>
          <p:nvPr>
            <p:ph type="title"/>
          </p:nvPr>
        </p:nvSpPr>
        <p:spPr/>
        <p:txBody>
          <a:bodyPr/>
          <a:lstStyle/>
          <a:p>
            <a:r>
              <a:rPr lang="en-US" dirty="0"/>
              <a:t>What is DDS??</a:t>
            </a:r>
          </a:p>
        </p:txBody>
      </p:sp>
      <p:sp>
        <p:nvSpPr>
          <p:cNvPr id="3" name="Content Placeholder 2">
            <a:extLst>
              <a:ext uri="{FF2B5EF4-FFF2-40B4-BE49-F238E27FC236}">
                <a16:creationId xmlns:a16="http://schemas.microsoft.com/office/drawing/2014/main" id="{CC84EAAB-9090-4ED8-8575-5FD133C056E7}"/>
              </a:ext>
            </a:extLst>
          </p:cNvPr>
          <p:cNvSpPr>
            <a:spLocks noGrp="1"/>
          </p:cNvSpPr>
          <p:nvPr>
            <p:ph idx="1"/>
          </p:nvPr>
        </p:nvSpPr>
        <p:spPr/>
        <p:txBody>
          <a:bodyPr/>
          <a:lstStyle/>
          <a:p>
            <a:pPr marL="0" indent="0">
              <a:buNone/>
            </a:pPr>
            <a:r>
              <a:rPr lang="en-US" dirty="0"/>
              <a:t>Disability Determination Services makes the decision for Social Security. A letter will tell you they have your claim. Any new info or evidence you have should go to DDS! </a:t>
            </a:r>
          </a:p>
          <a:p>
            <a:pPr marL="0" indent="0">
              <a:buNone/>
            </a:pPr>
            <a:endParaRPr lang="en-US" dirty="0"/>
          </a:p>
          <a:p>
            <a:pPr marL="0" indent="0" algn="ctr">
              <a:buNone/>
            </a:pPr>
            <a:r>
              <a:rPr lang="en-US" dirty="0">
                <a:latin typeface="Gill Sans MT" panose="020B0502020104020203" pitchFamily="34" charset="0"/>
              </a:rPr>
              <a:t>DDS-Tidewater District Office - </a:t>
            </a:r>
            <a:r>
              <a:rPr lang="en-US" dirty="0"/>
              <a:t>(757) 466-4300</a:t>
            </a:r>
          </a:p>
          <a:p>
            <a:pPr marL="0" indent="0" algn="ctr">
              <a:buNone/>
            </a:pPr>
            <a:r>
              <a:rPr lang="en-US" dirty="0">
                <a:latin typeface="Gill Sans MT" panose="020B0502020104020203" pitchFamily="34" charset="0"/>
              </a:rPr>
              <a:t>DDS-Northern District Office - (703) 934-7400</a:t>
            </a:r>
          </a:p>
          <a:p>
            <a:pPr marL="0" indent="0" algn="ctr">
              <a:buNone/>
            </a:pPr>
            <a:r>
              <a:rPr lang="en-US" dirty="0">
                <a:latin typeface="Gill Sans MT" panose="020B0502020104020203" pitchFamily="34" charset="0"/>
              </a:rPr>
              <a:t>DDS-Southwest District Office - (540) 857-7748</a:t>
            </a:r>
          </a:p>
          <a:p>
            <a:pPr marL="0" indent="0" algn="ctr">
              <a:buNone/>
            </a:pPr>
            <a:r>
              <a:rPr lang="en-US" dirty="0">
                <a:latin typeface="Gill Sans MT" panose="020B0502020104020203" pitchFamily="34" charset="0"/>
              </a:rPr>
              <a:t>DDS-Central District office - (804) 367-4700 </a:t>
            </a:r>
          </a:p>
          <a:p>
            <a:pPr marL="0" indent="0">
              <a:buNone/>
            </a:pPr>
            <a:endParaRPr lang="en-US" dirty="0"/>
          </a:p>
        </p:txBody>
      </p:sp>
    </p:spTree>
    <p:extLst>
      <p:ext uri="{BB962C8B-B14F-4D97-AF65-F5344CB8AC3E}">
        <p14:creationId xmlns:p14="http://schemas.microsoft.com/office/powerpoint/2010/main" val="3387157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5A5EC-0FB7-4B98-89F9-3D5AEEE5C811}"/>
              </a:ext>
            </a:extLst>
          </p:cNvPr>
          <p:cNvSpPr>
            <a:spLocks noGrp="1"/>
          </p:cNvSpPr>
          <p:nvPr>
            <p:ph type="title"/>
          </p:nvPr>
        </p:nvSpPr>
        <p:spPr/>
        <p:txBody>
          <a:bodyPr>
            <a:normAutofit/>
          </a:bodyPr>
          <a:lstStyle/>
          <a:p>
            <a:r>
              <a:rPr lang="en-US" sz="3200" b="1" dirty="0">
                <a:solidFill>
                  <a:schemeClr val="bg1"/>
                </a:solidFill>
              </a:rPr>
              <a:t>Know what you have to prove to be approved</a:t>
            </a:r>
          </a:p>
        </p:txBody>
      </p:sp>
      <p:sp>
        <p:nvSpPr>
          <p:cNvPr id="3" name="Content Placeholder 2">
            <a:extLst>
              <a:ext uri="{FF2B5EF4-FFF2-40B4-BE49-F238E27FC236}">
                <a16:creationId xmlns:a16="http://schemas.microsoft.com/office/drawing/2014/main" id="{403A6F4F-43E4-47E7-BE55-ABFAB277A211}"/>
              </a:ext>
            </a:extLst>
          </p:cNvPr>
          <p:cNvSpPr>
            <a:spLocks noGrp="1"/>
          </p:cNvSpPr>
          <p:nvPr>
            <p:ph idx="1"/>
          </p:nvPr>
        </p:nvSpPr>
        <p:spPr>
          <a:xfrm>
            <a:off x="1927122" y="1902692"/>
            <a:ext cx="9937953" cy="4955308"/>
          </a:xfrm>
        </p:spPr>
        <p:txBody>
          <a:bodyPr/>
          <a:lstStyle/>
          <a:p>
            <a:pPr marL="0" indent="0">
              <a:buNone/>
            </a:pPr>
            <a:r>
              <a:rPr lang="en-US" dirty="0"/>
              <a:t>Social Security’s definition of “disability” – </a:t>
            </a:r>
          </a:p>
          <a:p>
            <a:pPr marL="0" indent="0">
              <a:buNone/>
            </a:pPr>
            <a:endParaRPr lang="en-US" dirty="0"/>
          </a:p>
          <a:p>
            <a:pPr lvl="1"/>
            <a:r>
              <a:rPr lang="en-US" dirty="0"/>
              <a:t>Inability to engage in gainful work (once over 50 this rule changes) </a:t>
            </a:r>
          </a:p>
          <a:p>
            <a:pPr marL="457200" lvl="1" indent="0">
              <a:buNone/>
            </a:pPr>
            <a:r>
              <a:rPr lang="en-US" dirty="0"/>
              <a:t>   (2024 gainful limit is $1550 gross per month)</a:t>
            </a:r>
          </a:p>
          <a:p>
            <a:pPr marL="0" indent="0">
              <a:buNone/>
            </a:pPr>
            <a:endParaRPr lang="en-US" dirty="0"/>
          </a:p>
          <a:p>
            <a:pPr lvl="1"/>
            <a:r>
              <a:rPr lang="en-US" dirty="0"/>
              <a:t>Due to severe physical and/or mental impairments (must be formal diagnoses) </a:t>
            </a:r>
          </a:p>
          <a:p>
            <a:pPr marL="0" indent="0">
              <a:buNone/>
            </a:pPr>
            <a:endParaRPr lang="en-US" dirty="0"/>
          </a:p>
          <a:p>
            <a:pPr lvl="1"/>
            <a:r>
              <a:rPr lang="en-US" dirty="0"/>
              <a:t>for a continuous period of at least 12 months </a:t>
            </a:r>
            <a:r>
              <a:rPr lang="en-US" u="sng" dirty="0"/>
              <a:t>or</a:t>
            </a:r>
            <a:r>
              <a:rPr lang="en-US" dirty="0"/>
              <a:t> be expected to result in death</a:t>
            </a:r>
          </a:p>
          <a:p>
            <a:pPr marL="457200" lvl="1" indent="0">
              <a:buNone/>
            </a:pPr>
            <a:endParaRPr lang="en-US" dirty="0"/>
          </a:p>
        </p:txBody>
      </p:sp>
    </p:spTree>
    <p:extLst>
      <p:ext uri="{BB962C8B-B14F-4D97-AF65-F5344CB8AC3E}">
        <p14:creationId xmlns:p14="http://schemas.microsoft.com/office/powerpoint/2010/main" val="1155712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3FF2A-35C5-48F6-BDE7-6EFE7935BC51}"/>
              </a:ext>
            </a:extLst>
          </p:cNvPr>
          <p:cNvSpPr>
            <a:spLocks noGrp="1"/>
          </p:cNvSpPr>
          <p:nvPr>
            <p:ph type="title"/>
          </p:nvPr>
        </p:nvSpPr>
        <p:spPr>
          <a:xfrm>
            <a:off x="1927122" y="263236"/>
            <a:ext cx="9937953" cy="1325563"/>
          </a:xfrm>
        </p:spPr>
        <p:txBody>
          <a:bodyPr>
            <a:normAutofit/>
          </a:bodyPr>
          <a:lstStyle/>
          <a:p>
            <a:r>
              <a:rPr lang="en-US" sz="3200" b="1" dirty="0">
                <a:solidFill>
                  <a:schemeClr val="bg1"/>
                </a:solidFill>
              </a:rPr>
              <a:t>To prove your disability for SSDI or SSI benefits…</a:t>
            </a:r>
          </a:p>
        </p:txBody>
      </p:sp>
      <p:sp>
        <p:nvSpPr>
          <p:cNvPr id="3" name="Content Placeholder 2">
            <a:extLst>
              <a:ext uri="{FF2B5EF4-FFF2-40B4-BE49-F238E27FC236}">
                <a16:creationId xmlns:a16="http://schemas.microsoft.com/office/drawing/2014/main" id="{B723CFFF-C0B7-4974-A4B0-BC4712B86E49}"/>
              </a:ext>
            </a:extLst>
          </p:cNvPr>
          <p:cNvSpPr>
            <a:spLocks noGrp="1"/>
          </p:cNvSpPr>
          <p:nvPr>
            <p:ph idx="1"/>
          </p:nvPr>
        </p:nvSpPr>
        <p:spPr>
          <a:xfrm>
            <a:off x="1927122" y="1985818"/>
            <a:ext cx="9937953" cy="4608946"/>
          </a:xfrm>
        </p:spPr>
        <p:txBody>
          <a:bodyPr>
            <a:noAutofit/>
          </a:bodyPr>
          <a:lstStyle/>
          <a:p>
            <a:pPr marL="0" indent="0">
              <a:buNone/>
            </a:pPr>
            <a:endParaRPr lang="en-US" sz="2000" dirty="0"/>
          </a:p>
          <a:p>
            <a:pPr marL="0" indent="0">
              <a:buNone/>
            </a:pPr>
            <a:r>
              <a:rPr lang="en-US" sz="2000" dirty="0"/>
              <a:t>You must have a formal diagnosis by a SPECIALIST for all conditions that prevent you from work. Primary care doctor’s evidence is not adequate. </a:t>
            </a:r>
          </a:p>
          <a:p>
            <a:pPr marL="0" indent="0">
              <a:buNone/>
            </a:pPr>
            <a:endParaRPr lang="en-US" sz="2000" dirty="0"/>
          </a:p>
          <a:p>
            <a:pPr marL="0" indent="0">
              <a:buNone/>
            </a:pPr>
            <a:r>
              <a:rPr lang="en-US" sz="2000" dirty="0"/>
              <a:t>Strong, consistent </a:t>
            </a:r>
            <a:r>
              <a:rPr lang="en-US" sz="2000" b="1" u="sng" dirty="0"/>
              <a:t>medical evidence</a:t>
            </a:r>
            <a:r>
              <a:rPr lang="en-US" sz="2000" dirty="0"/>
              <a:t> with objective evidence (doctors office visit notes, diagnostic results, related treatment, emergency room visits and  hospitalizations, documented medication side effects that interfere with work, etc.)</a:t>
            </a:r>
          </a:p>
          <a:p>
            <a:pPr marL="0" indent="0">
              <a:buNone/>
            </a:pPr>
            <a:endParaRPr lang="en-US" sz="2000" dirty="0"/>
          </a:p>
          <a:p>
            <a:pPr marL="0" indent="0">
              <a:buNone/>
            </a:pPr>
            <a:r>
              <a:rPr lang="en-US" sz="2000" dirty="0"/>
              <a:t>Strong, consistent </a:t>
            </a:r>
            <a:r>
              <a:rPr lang="en-US" sz="2000" b="1" u="sng" dirty="0"/>
              <a:t>vocational evidence</a:t>
            </a:r>
            <a:r>
              <a:rPr lang="en-US" sz="2000" dirty="0"/>
              <a:t> that documents your efforts to work including why recent jobs ended and how your ability to work declined (went from FT to PT, went from professional job to simple job to no job, , etc.) or how your conditions prevent work. </a:t>
            </a:r>
          </a:p>
        </p:txBody>
      </p:sp>
    </p:spTree>
    <p:extLst>
      <p:ext uri="{BB962C8B-B14F-4D97-AF65-F5344CB8AC3E}">
        <p14:creationId xmlns:p14="http://schemas.microsoft.com/office/powerpoint/2010/main" val="2649095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4842C-B25D-495D-9481-A6DE63162F65}"/>
              </a:ext>
            </a:extLst>
          </p:cNvPr>
          <p:cNvSpPr>
            <a:spLocks noGrp="1"/>
          </p:cNvSpPr>
          <p:nvPr>
            <p:ph type="title"/>
          </p:nvPr>
        </p:nvSpPr>
        <p:spPr/>
        <p:txBody>
          <a:bodyPr>
            <a:normAutofit/>
          </a:bodyPr>
          <a:lstStyle/>
          <a:p>
            <a:r>
              <a:rPr lang="en-US" sz="3600" b="1" dirty="0">
                <a:solidFill>
                  <a:schemeClr val="bg1"/>
                </a:solidFill>
              </a:rPr>
              <a:t>A common misunderstanding…</a:t>
            </a:r>
          </a:p>
        </p:txBody>
      </p:sp>
      <p:sp>
        <p:nvSpPr>
          <p:cNvPr id="3" name="Content Placeholder 2">
            <a:extLst>
              <a:ext uri="{FF2B5EF4-FFF2-40B4-BE49-F238E27FC236}">
                <a16:creationId xmlns:a16="http://schemas.microsoft.com/office/drawing/2014/main" id="{A1290304-F4E4-4A6F-AC40-46CC4EDC6C27}"/>
              </a:ext>
            </a:extLst>
          </p:cNvPr>
          <p:cNvSpPr>
            <a:spLocks noGrp="1"/>
          </p:cNvSpPr>
          <p:nvPr>
            <p:ph idx="1"/>
          </p:nvPr>
        </p:nvSpPr>
        <p:spPr>
          <a:xfrm>
            <a:off x="1927122" y="2125662"/>
            <a:ext cx="9937953" cy="4506047"/>
          </a:xfrm>
        </p:spPr>
        <p:txBody>
          <a:bodyPr>
            <a:normAutofit lnSpcReduction="10000"/>
          </a:bodyPr>
          <a:lstStyle/>
          <a:p>
            <a:r>
              <a:rPr lang="en-US" dirty="0"/>
              <a:t>Just having a diagnosis doesn’t result in a disability benefit.</a:t>
            </a:r>
          </a:p>
          <a:p>
            <a:endParaRPr lang="en-US" dirty="0"/>
          </a:p>
          <a:p>
            <a:r>
              <a:rPr lang="en-US" dirty="0"/>
              <a:t>It must either meet specific medical criteria for a “listing” or prevent you from all work in the national economy (age 18 through 49). </a:t>
            </a:r>
          </a:p>
          <a:p>
            <a:r>
              <a:rPr lang="en-US" sz="2200" dirty="0"/>
              <a:t> https://www.ssa.gov/disability/professionals/bluebook/AdultListings.htm</a:t>
            </a:r>
          </a:p>
          <a:p>
            <a:pPr marL="0" indent="0">
              <a:buNone/>
            </a:pPr>
            <a:r>
              <a:rPr lang="en-US" sz="2200" dirty="0"/>
              <a:t>    https://www.ssa.gov/disability/professionals/bluebook/ChildhoodListings.htm</a:t>
            </a:r>
          </a:p>
          <a:p>
            <a:endParaRPr lang="en-US" dirty="0"/>
          </a:p>
          <a:p>
            <a:r>
              <a:rPr lang="en-US" dirty="0"/>
              <a:t>Once you turn 50, 55, 60 the “prevent all work” rule is increasingly relaxed.</a:t>
            </a:r>
          </a:p>
        </p:txBody>
      </p:sp>
    </p:spTree>
    <p:extLst>
      <p:ext uri="{BB962C8B-B14F-4D97-AF65-F5344CB8AC3E}">
        <p14:creationId xmlns:p14="http://schemas.microsoft.com/office/powerpoint/2010/main" val="1587238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B14D8-ACCF-4C59-85C6-58C08CDFBE10}"/>
              </a:ext>
            </a:extLst>
          </p:cNvPr>
          <p:cNvSpPr>
            <a:spLocks noGrp="1"/>
          </p:cNvSpPr>
          <p:nvPr>
            <p:ph type="title"/>
          </p:nvPr>
        </p:nvSpPr>
        <p:spPr/>
        <p:txBody>
          <a:bodyPr>
            <a:normAutofit/>
          </a:bodyPr>
          <a:lstStyle/>
          <a:p>
            <a:r>
              <a:rPr lang="en-US" sz="3200" b="1" dirty="0">
                <a:solidFill>
                  <a:schemeClr val="bg1"/>
                </a:solidFill>
              </a:rPr>
              <a:t>Your case is all about your documentation –                          			do some legwork before you apply</a:t>
            </a:r>
          </a:p>
        </p:txBody>
      </p:sp>
      <p:sp>
        <p:nvSpPr>
          <p:cNvPr id="3" name="Content Placeholder 2">
            <a:extLst>
              <a:ext uri="{FF2B5EF4-FFF2-40B4-BE49-F238E27FC236}">
                <a16:creationId xmlns:a16="http://schemas.microsoft.com/office/drawing/2014/main" id="{68E679C9-D858-48BC-8B0A-8FEABA626433}"/>
              </a:ext>
            </a:extLst>
          </p:cNvPr>
          <p:cNvSpPr>
            <a:spLocks noGrp="1"/>
          </p:cNvSpPr>
          <p:nvPr>
            <p:ph idx="1"/>
          </p:nvPr>
        </p:nvSpPr>
        <p:spPr>
          <a:xfrm>
            <a:off x="1927122" y="2004292"/>
            <a:ext cx="9937953" cy="4784436"/>
          </a:xfrm>
        </p:spPr>
        <p:txBody>
          <a:bodyPr>
            <a:normAutofit fontScale="92500" lnSpcReduction="10000"/>
          </a:bodyPr>
          <a:lstStyle/>
          <a:p>
            <a:r>
              <a:rPr lang="en-US" sz="2000" dirty="0"/>
              <a:t>Don’t apply until your conditions are formally diagnosed by a specialist (primary care doctor is not enough) – list all conditions, not just the primary one.</a:t>
            </a:r>
          </a:p>
          <a:p>
            <a:endParaRPr lang="en-US" sz="2000" dirty="0"/>
          </a:p>
          <a:p>
            <a:r>
              <a:rPr lang="en-US" sz="2000" dirty="0"/>
              <a:t>Make sure all of your treating sources are listed when you apply: doctors, tests/evaluations, therapies, school records, vocational records from DARS, etc. </a:t>
            </a:r>
          </a:p>
          <a:p>
            <a:pPr marL="0" indent="0">
              <a:buNone/>
            </a:pPr>
            <a:endParaRPr lang="en-US" sz="2000" dirty="0"/>
          </a:p>
          <a:p>
            <a:r>
              <a:rPr lang="en-US" sz="2000" dirty="0"/>
              <a:t>Make sure all of your symptoms and limitations are communicated to your doctors at each visit – this builds a consistent record of how your conditions effect your daily activities.</a:t>
            </a:r>
          </a:p>
          <a:p>
            <a:endParaRPr lang="en-US" sz="2000" dirty="0"/>
          </a:p>
          <a:p>
            <a:r>
              <a:rPr lang="en-US" sz="2000" dirty="0"/>
              <a:t>On the </a:t>
            </a:r>
            <a:r>
              <a:rPr lang="en-US" sz="2000" b="1" dirty="0"/>
              <a:t>Function Report</a:t>
            </a:r>
            <a:r>
              <a:rPr lang="en-US" sz="2000" dirty="0"/>
              <a:t> form - describe your worst day. </a:t>
            </a:r>
          </a:p>
          <a:p>
            <a:endParaRPr lang="en-US" sz="2000" dirty="0"/>
          </a:p>
          <a:p>
            <a:r>
              <a:rPr lang="en-US" sz="2000" dirty="0"/>
              <a:t>On the </a:t>
            </a:r>
            <a:r>
              <a:rPr lang="en-US" sz="2000" b="1" dirty="0"/>
              <a:t>Work Background </a:t>
            </a:r>
            <a:r>
              <a:rPr lang="en-US" sz="2000" dirty="0"/>
              <a:t>form document reasons why you’ve lost jobs and can no longer perform the jobs you’ve done in the past 5 years. Be clear on why you can’t sustain work across an 8-hr day/40-hr week.</a:t>
            </a:r>
          </a:p>
          <a:p>
            <a:pPr marL="0" indent="0">
              <a:buNone/>
            </a:pPr>
            <a:endParaRPr lang="en-US" sz="2000" dirty="0"/>
          </a:p>
          <a:p>
            <a:endParaRPr lang="en-US" sz="2400" dirty="0"/>
          </a:p>
          <a:p>
            <a:endParaRPr lang="en-US" dirty="0"/>
          </a:p>
        </p:txBody>
      </p:sp>
    </p:spTree>
    <p:extLst>
      <p:ext uri="{BB962C8B-B14F-4D97-AF65-F5344CB8AC3E}">
        <p14:creationId xmlns:p14="http://schemas.microsoft.com/office/powerpoint/2010/main" val="3320728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B5170-6A44-4782-AE7F-9B18A2AC056E}"/>
              </a:ext>
            </a:extLst>
          </p:cNvPr>
          <p:cNvSpPr>
            <a:spLocks noGrp="1"/>
          </p:cNvSpPr>
          <p:nvPr>
            <p:ph type="title"/>
          </p:nvPr>
        </p:nvSpPr>
        <p:spPr/>
        <p:txBody>
          <a:bodyPr>
            <a:normAutofit/>
          </a:bodyPr>
          <a:lstStyle/>
          <a:p>
            <a:r>
              <a:rPr lang="en-US" sz="3600" b="1" dirty="0">
                <a:solidFill>
                  <a:schemeClr val="bg1"/>
                </a:solidFill>
              </a:rPr>
              <a:t>Know what to expect with the process</a:t>
            </a:r>
          </a:p>
        </p:txBody>
      </p:sp>
      <p:sp>
        <p:nvSpPr>
          <p:cNvPr id="3" name="Content Placeholder 2">
            <a:extLst>
              <a:ext uri="{FF2B5EF4-FFF2-40B4-BE49-F238E27FC236}">
                <a16:creationId xmlns:a16="http://schemas.microsoft.com/office/drawing/2014/main" id="{D1D35E18-AEC5-4C33-9D0E-BE1A79C4742A}"/>
              </a:ext>
            </a:extLst>
          </p:cNvPr>
          <p:cNvSpPr>
            <a:spLocks noGrp="1"/>
          </p:cNvSpPr>
          <p:nvPr>
            <p:ph idx="1"/>
          </p:nvPr>
        </p:nvSpPr>
        <p:spPr>
          <a:xfrm>
            <a:off x="1927122" y="2125662"/>
            <a:ext cx="9937953" cy="4635356"/>
          </a:xfrm>
        </p:spPr>
        <p:txBody>
          <a:bodyPr>
            <a:normAutofit fontScale="92500" lnSpcReduction="10000"/>
          </a:bodyPr>
          <a:lstStyle/>
          <a:p>
            <a:pPr marL="0" indent="0">
              <a:buNone/>
            </a:pPr>
            <a:r>
              <a:rPr lang="en-US" sz="3200" dirty="0"/>
              <a:t>Stages of a claim –</a:t>
            </a:r>
          </a:p>
          <a:p>
            <a:pPr marL="0" indent="0">
              <a:buNone/>
            </a:pPr>
            <a:endParaRPr lang="en-US" sz="3200" dirty="0"/>
          </a:p>
          <a:p>
            <a:pPr lvl="1"/>
            <a:r>
              <a:rPr lang="en-US" dirty="0"/>
              <a:t>Application – 80% denied; currently 230 days to process</a:t>
            </a:r>
          </a:p>
          <a:p>
            <a:pPr lvl="1"/>
            <a:endParaRPr lang="en-US" dirty="0"/>
          </a:p>
          <a:p>
            <a:pPr lvl="1"/>
            <a:r>
              <a:rPr lang="en-US" dirty="0"/>
              <a:t>Request for Reconsideration appeal – 80% denied; 230 days to process</a:t>
            </a:r>
          </a:p>
          <a:p>
            <a:pPr lvl="1"/>
            <a:endParaRPr lang="en-US" dirty="0"/>
          </a:p>
          <a:p>
            <a:pPr lvl="1"/>
            <a:r>
              <a:rPr lang="en-US" dirty="0"/>
              <a:t>Request for Hearing appeal - % approval depends on judge; 12-18 months for a hearing date from date appeal is filed – representation recommended! </a:t>
            </a:r>
            <a:r>
              <a:rPr lang="en-US" b="1" i="1" dirty="0"/>
              <a:t>Most approvals occur at this level. </a:t>
            </a:r>
          </a:p>
          <a:p>
            <a:pPr lvl="1"/>
            <a:endParaRPr lang="en-US" dirty="0"/>
          </a:p>
          <a:p>
            <a:pPr lvl="1"/>
            <a:r>
              <a:rPr lang="en-US" dirty="0"/>
              <a:t>Appeals Council – rarely used and rarely approved at this level</a:t>
            </a:r>
          </a:p>
          <a:p>
            <a:pPr lvl="1"/>
            <a:endParaRPr lang="en-US" dirty="0"/>
          </a:p>
          <a:p>
            <a:pPr lvl="1"/>
            <a:r>
              <a:rPr lang="en-US" dirty="0"/>
              <a:t>Federal District Court – rarely used and very rarely approved at this level</a:t>
            </a:r>
          </a:p>
        </p:txBody>
      </p:sp>
    </p:spTree>
    <p:extLst>
      <p:ext uri="{BB962C8B-B14F-4D97-AF65-F5344CB8AC3E}">
        <p14:creationId xmlns:p14="http://schemas.microsoft.com/office/powerpoint/2010/main" val="4252494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2BCBB-7060-44D2-B0AD-42A4006FD776}"/>
              </a:ext>
            </a:extLst>
          </p:cNvPr>
          <p:cNvSpPr>
            <a:spLocks noGrp="1"/>
          </p:cNvSpPr>
          <p:nvPr>
            <p:ph type="title"/>
          </p:nvPr>
        </p:nvSpPr>
        <p:spPr/>
        <p:txBody>
          <a:bodyPr>
            <a:normAutofit/>
          </a:bodyPr>
          <a:lstStyle/>
          <a:p>
            <a:r>
              <a:rPr lang="en-US" sz="3200" b="1" dirty="0">
                <a:solidFill>
                  <a:schemeClr val="bg1"/>
                </a:solidFill>
              </a:rPr>
              <a:t>Procedural tips on appealing… </a:t>
            </a:r>
          </a:p>
        </p:txBody>
      </p:sp>
      <p:sp>
        <p:nvSpPr>
          <p:cNvPr id="3" name="Content Placeholder 2">
            <a:extLst>
              <a:ext uri="{FF2B5EF4-FFF2-40B4-BE49-F238E27FC236}">
                <a16:creationId xmlns:a16="http://schemas.microsoft.com/office/drawing/2014/main" id="{B539B476-4844-40E6-982F-08F673FC7E20}"/>
              </a:ext>
            </a:extLst>
          </p:cNvPr>
          <p:cNvSpPr>
            <a:spLocks noGrp="1"/>
          </p:cNvSpPr>
          <p:nvPr>
            <p:ph idx="1"/>
          </p:nvPr>
        </p:nvSpPr>
        <p:spPr/>
        <p:txBody>
          <a:bodyPr>
            <a:normAutofit/>
          </a:bodyPr>
          <a:lstStyle/>
          <a:p>
            <a:pPr marL="0" indent="0">
              <a:buNone/>
            </a:pPr>
            <a:r>
              <a:rPr lang="en-US" sz="2400" dirty="0"/>
              <a:t>If denied, appeal right away to shorten delays. </a:t>
            </a:r>
          </a:p>
          <a:p>
            <a:pPr marL="0" indent="0">
              <a:buNone/>
            </a:pPr>
            <a:endParaRPr lang="en-US" sz="2400" dirty="0"/>
          </a:p>
          <a:p>
            <a:pPr marL="0" indent="0">
              <a:buNone/>
            </a:pPr>
            <a:r>
              <a:rPr lang="en-US" sz="2400" dirty="0"/>
              <a:t>Don’t wait and then re-apply later.</a:t>
            </a:r>
          </a:p>
          <a:p>
            <a:pPr marL="0" indent="0">
              <a:buNone/>
            </a:pPr>
            <a:endParaRPr lang="en-US" sz="2400" dirty="0"/>
          </a:p>
          <a:p>
            <a:pPr marL="0" indent="0">
              <a:buNone/>
            </a:pPr>
            <a:r>
              <a:rPr lang="en-US" sz="2400" dirty="0"/>
              <a:t>Appeal within 60 days. A 5-day grace period for mail.</a:t>
            </a:r>
          </a:p>
          <a:p>
            <a:pPr marL="0" indent="0">
              <a:buNone/>
            </a:pPr>
            <a:endParaRPr lang="en-US" sz="2400" dirty="0"/>
          </a:p>
          <a:p>
            <a:pPr marL="0" indent="0">
              <a:buNone/>
            </a:pPr>
            <a:r>
              <a:rPr lang="en-US" sz="2400" dirty="0"/>
              <a:t>If you missed the 65-day deadline for good reason request </a:t>
            </a:r>
            <a:r>
              <a:rPr lang="en-US" sz="2400" b="1" dirty="0"/>
              <a:t>“good cause for late filing” </a:t>
            </a:r>
            <a:r>
              <a:rPr lang="en-US" sz="2400" dirty="0"/>
              <a:t>so you don’t have to start over. </a:t>
            </a:r>
          </a:p>
        </p:txBody>
      </p:sp>
    </p:spTree>
    <p:extLst>
      <p:ext uri="{BB962C8B-B14F-4D97-AF65-F5344CB8AC3E}">
        <p14:creationId xmlns:p14="http://schemas.microsoft.com/office/powerpoint/2010/main" val="2641454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28837-D391-46D2-B4D3-FDF1A7E82F1F}"/>
              </a:ext>
            </a:extLst>
          </p:cNvPr>
          <p:cNvSpPr>
            <a:spLocks noGrp="1"/>
          </p:cNvSpPr>
          <p:nvPr>
            <p:ph type="title"/>
          </p:nvPr>
        </p:nvSpPr>
        <p:spPr/>
        <p:txBody>
          <a:bodyPr>
            <a:normAutofit/>
          </a:bodyPr>
          <a:lstStyle/>
          <a:p>
            <a:r>
              <a:rPr lang="en-US" sz="3600" b="1" dirty="0">
                <a:solidFill>
                  <a:schemeClr val="bg1"/>
                </a:solidFill>
              </a:rPr>
              <a:t>General tips about the process…</a:t>
            </a:r>
          </a:p>
        </p:txBody>
      </p:sp>
      <p:sp>
        <p:nvSpPr>
          <p:cNvPr id="3" name="Content Placeholder 2">
            <a:extLst>
              <a:ext uri="{FF2B5EF4-FFF2-40B4-BE49-F238E27FC236}">
                <a16:creationId xmlns:a16="http://schemas.microsoft.com/office/drawing/2014/main" id="{CF88C928-E632-4D58-9558-2F2654FC756D}"/>
              </a:ext>
            </a:extLst>
          </p:cNvPr>
          <p:cNvSpPr>
            <a:spLocks noGrp="1"/>
          </p:cNvSpPr>
          <p:nvPr>
            <p:ph idx="1"/>
          </p:nvPr>
        </p:nvSpPr>
        <p:spPr>
          <a:xfrm>
            <a:off x="1927122" y="1907458"/>
            <a:ext cx="9937953" cy="4950542"/>
          </a:xfrm>
        </p:spPr>
        <p:txBody>
          <a:bodyPr>
            <a:normAutofit lnSpcReduction="10000"/>
          </a:bodyPr>
          <a:lstStyle/>
          <a:p>
            <a:r>
              <a:rPr lang="en-US" sz="2400" dirty="0"/>
              <a:t>BEFORE you apply for SSDI - Check your SSDI amount at </a:t>
            </a:r>
            <a:r>
              <a:rPr lang="en-US" sz="2400" dirty="0">
                <a:hlinkClick r:id="rId2"/>
              </a:rPr>
              <a:t>www.ssa.gov/</a:t>
            </a:r>
            <a:r>
              <a:rPr lang="en-US" sz="2400" dirty="0" err="1">
                <a:hlinkClick r:id="rId2"/>
              </a:rPr>
              <a:t>myaccount</a:t>
            </a:r>
            <a:r>
              <a:rPr lang="en-US" sz="2400" dirty="0"/>
              <a:t>– SSA freezes account during the application/appeal process.</a:t>
            </a:r>
          </a:p>
          <a:p>
            <a:endParaRPr lang="en-US" sz="2400" dirty="0"/>
          </a:p>
          <a:p>
            <a:r>
              <a:rPr lang="en-US" sz="2400" dirty="0"/>
              <a:t>Once your claim is at DDS don’t drop things off at the local SSA office or call the SSA office to check on your claim.</a:t>
            </a:r>
          </a:p>
          <a:p>
            <a:endParaRPr lang="en-US" sz="2400" dirty="0"/>
          </a:p>
          <a:p>
            <a:r>
              <a:rPr lang="en-US" sz="2400" dirty="0"/>
              <a:t>If you need an SSA form go to: </a:t>
            </a:r>
            <a:r>
              <a:rPr lang="en-US" sz="2400" dirty="0">
                <a:hlinkClick r:id="rId3"/>
              </a:rPr>
              <a:t>www.ssa.gov/forms</a:t>
            </a:r>
            <a:endParaRPr lang="en-US" sz="2400" dirty="0"/>
          </a:p>
          <a:p>
            <a:endParaRPr lang="en-US" sz="2400" dirty="0"/>
          </a:p>
          <a:p>
            <a:r>
              <a:rPr lang="en-US" sz="2400" dirty="0"/>
              <a:t>If you change addresses notify SSA immediately!</a:t>
            </a:r>
          </a:p>
          <a:p>
            <a:endParaRPr lang="en-US" sz="2400" dirty="0"/>
          </a:p>
          <a:p>
            <a:r>
              <a:rPr lang="en-US" sz="2400" dirty="0"/>
              <a:t>Always meet deadlines!!  </a:t>
            </a:r>
          </a:p>
          <a:p>
            <a:endParaRPr lang="en-US" sz="2400" dirty="0"/>
          </a:p>
          <a:p>
            <a:endParaRPr lang="en-US" sz="24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00186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5652D-6CFC-4B2E-8EAF-19A27F3B4354}"/>
              </a:ext>
            </a:extLst>
          </p:cNvPr>
          <p:cNvSpPr>
            <a:spLocks noGrp="1"/>
          </p:cNvSpPr>
          <p:nvPr>
            <p:ph type="title"/>
          </p:nvPr>
        </p:nvSpPr>
        <p:spPr/>
        <p:txBody>
          <a:bodyPr>
            <a:normAutofit/>
          </a:bodyPr>
          <a:lstStyle/>
          <a:p>
            <a:r>
              <a:rPr lang="en-US" sz="2800" dirty="0">
                <a:solidFill>
                  <a:srgbClr val="FFC000"/>
                </a:solidFill>
              </a:rPr>
              <a:t>Representation is needed for the Request for Hearing appeal</a:t>
            </a:r>
          </a:p>
        </p:txBody>
      </p:sp>
      <p:sp>
        <p:nvSpPr>
          <p:cNvPr id="3" name="Content Placeholder 2">
            <a:extLst>
              <a:ext uri="{FF2B5EF4-FFF2-40B4-BE49-F238E27FC236}">
                <a16:creationId xmlns:a16="http://schemas.microsoft.com/office/drawing/2014/main" id="{E7C34351-68D7-45AC-B780-D633EDC3E547}"/>
              </a:ext>
            </a:extLst>
          </p:cNvPr>
          <p:cNvSpPr>
            <a:spLocks noGrp="1"/>
          </p:cNvSpPr>
          <p:nvPr>
            <p:ph idx="1"/>
          </p:nvPr>
        </p:nvSpPr>
        <p:spPr>
          <a:xfrm>
            <a:off x="1927122" y="2225964"/>
            <a:ext cx="9937953" cy="4516581"/>
          </a:xfrm>
        </p:spPr>
        <p:txBody>
          <a:bodyPr>
            <a:normAutofit lnSpcReduction="10000"/>
          </a:bodyPr>
          <a:lstStyle/>
          <a:p>
            <a:pPr marL="0" indent="0">
              <a:buNone/>
            </a:pPr>
            <a:r>
              <a:rPr lang="en-US" dirty="0"/>
              <a:t>Hearing Appeal TIPS – </a:t>
            </a:r>
          </a:p>
          <a:p>
            <a:pPr marL="0" indent="0">
              <a:buNone/>
            </a:pPr>
            <a:endParaRPr lang="en-US" dirty="0"/>
          </a:p>
          <a:p>
            <a:r>
              <a:rPr lang="en-US" sz="2400" dirty="0"/>
              <a:t>File your appeal first, then seek representation immediately.</a:t>
            </a:r>
          </a:p>
          <a:p>
            <a:r>
              <a:rPr lang="en-US" sz="2400" dirty="0"/>
              <a:t>For information on finding a rep, duties of rep, rep fees, firing your rep, etc. see dLCV guide entitled: </a:t>
            </a:r>
          </a:p>
          <a:p>
            <a:pPr marL="0" indent="0">
              <a:buNone/>
            </a:pPr>
            <a:r>
              <a:rPr lang="en-US" sz="2400" dirty="0"/>
              <a:t>	“Tips When Appealing” at </a:t>
            </a:r>
            <a:r>
              <a:rPr lang="en-US" sz="2400" dirty="0">
                <a:hlinkClick r:id="rId2"/>
              </a:rPr>
              <a:t>www.dlcv.org/socialsecurity</a:t>
            </a:r>
            <a:endParaRPr lang="en-US" sz="2400" dirty="0"/>
          </a:p>
          <a:p>
            <a:r>
              <a:rPr lang="en-US" sz="2400" dirty="0"/>
              <a:t>Avoid reps out of state. Use NOSSCR &amp; NADR for referrals. </a:t>
            </a:r>
          </a:p>
          <a:p>
            <a:pPr marL="0" indent="0">
              <a:buNone/>
            </a:pPr>
            <a:endParaRPr lang="en-US" dirty="0"/>
          </a:p>
          <a:p>
            <a:pPr marL="0" indent="0">
              <a:buNone/>
            </a:pPr>
            <a:r>
              <a:rPr lang="en-US" dirty="0"/>
              <a:t>NOSSCR- 845-682-1881</a:t>
            </a:r>
          </a:p>
          <a:p>
            <a:pPr marL="0" indent="0">
              <a:buNone/>
            </a:pPr>
            <a:r>
              <a:rPr lang="en-US" dirty="0"/>
              <a:t>NADR- 800-747-6131</a:t>
            </a:r>
          </a:p>
          <a:p>
            <a:pPr marL="0" indent="0">
              <a:buNone/>
            </a:pPr>
            <a:endParaRPr lang="en-US" dirty="0"/>
          </a:p>
        </p:txBody>
      </p:sp>
    </p:spTree>
    <p:extLst>
      <p:ext uri="{BB962C8B-B14F-4D97-AF65-F5344CB8AC3E}">
        <p14:creationId xmlns:p14="http://schemas.microsoft.com/office/powerpoint/2010/main" val="378045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5B74-9C92-4C38-8053-D0C151882AA8}"/>
              </a:ext>
            </a:extLst>
          </p:cNvPr>
          <p:cNvSpPr>
            <a:spLocks noGrp="1"/>
          </p:cNvSpPr>
          <p:nvPr>
            <p:ph type="title"/>
          </p:nvPr>
        </p:nvSpPr>
        <p:spPr/>
        <p:txBody>
          <a:bodyPr/>
          <a:lstStyle/>
          <a:p>
            <a:r>
              <a:rPr lang="en-US" dirty="0"/>
              <a:t>Check out </a:t>
            </a:r>
            <a:r>
              <a:rPr lang="en-US" dirty="0" err="1"/>
              <a:t>dLCV’s</a:t>
            </a:r>
            <a:r>
              <a:rPr lang="en-US" dirty="0"/>
              <a:t> online social security resources at:</a:t>
            </a:r>
            <a:br>
              <a:rPr lang="en-US" dirty="0"/>
            </a:br>
            <a:br>
              <a:rPr lang="en-US" dirty="0"/>
            </a:br>
            <a:r>
              <a:rPr lang="en-US" dirty="0"/>
              <a:t>www.dlcv.org/socialsecurity</a:t>
            </a:r>
          </a:p>
        </p:txBody>
      </p:sp>
    </p:spTree>
    <p:extLst>
      <p:ext uri="{BB962C8B-B14F-4D97-AF65-F5344CB8AC3E}">
        <p14:creationId xmlns:p14="http://schemas.microsoft.com/office/powerpoint/2010/main" val="689273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5A306-59C2-4AB1-970C-CD4693B7864F}"/>
              </a:ext>
            </a:extLst>
          </p:cNvPr>
          <p:cNvSpPr>
            <a:spLocks noGrp="1"/>
          </p:cNvSpPr>
          <p:nvPr>
            <p:ph type="title"/>
          </p:nvPr>
        </p:nvSpPr>
        <p:spPr/>
        <p:txBody>
          <a:bodyPr>
            <a:normAutofit/>
          </a:bodyPr>
          <a:lstStyle/>
          <a:p>
            <a:r>
              <a:rPr lang="en-US" sz="2800" b="1" dirty="0"/>
              <a:t>Medicare Savings Plan (MSP) for SSDI beneficiaries</a:t>
            </a:r>
          </a:p>
        </p:txBody>
      </p:sp>
      <p:sp>
        <p:nvSpPr>
          <p:cNvPr id="3" name="Content Placeholder 2">
            <a:extLst>
              <a:ext uri="{FF2B5EF4-FFF2-40B4-BE49-F238E27FC236}">
                <a16:creationId xmlns:a16="http://schemas.microsoft.com/office/drawing/2014/main" id="{E86D0C21-C28F-4EE3-ABED-74DE3E93AE3F}"/>
              </a:ext>
            </a:extLst>
          </p:cNvPr>
          <p:cNvSpPr>
            <a:spLocks noGrp="1"/>
          </p:cNvSpPr>
          <p:nvPr>
            <p:ph idx="1"/>
          </p:nvPr>
        </p:nvSpPr>
        <p:spPr>
          <a:xfrm>
            <a:off x="1927122" y="1884218"/>
            <a:ext cx="9937953" cy="4973782"/>
          </a:xfrm>
        </p:spPr>
        <p:txBody>
          <a:bodyPr>
            <a:normAutofit/>
          </a:bodyPr>
          <a:lstStyle/>
          <a:p>
            <a:pPr marL="0" indent="0">
              <a:buNone/>
            </a:pPr>
            <a:r>
              <a:rPr lang="en-US" sz="2400" dirty="0"/>
              <a:t>If your SSDI is below $1715 (2024) apply for the Medicare Savings program:</a:t>
            </a:r>
          </a:p>
          <a:p>
            <a:pPr marL="0" indent="0">
              <a:buNone/>
            </a:pPr>
            <a:endParaRPr lang="en-US" sz="2400" dirty="0"/>
          </a:p>
          <a:p>
            <a:pPr marL="0" indent="0">
              <a:buNone/>
            </a:pPr>
            <a:r>
              <a:rPr lang="en-US" sz="2400" dirty="0">
                <a:hlinkClick r:id="rId2"/>
              </a:rPr>
              <a:t>https://www.medicare.gov/basics/costs/help/medicare-savings-programs</a:t>
            </a:r>
            <a:endParaRPr lang="en-US" sz="2400" dirty="0"/>
          </a:p>
          <a:p>
            <a:pPr marL="0" indent="0">
              <a:buNone/>
            </a:pPr>
            <a:endParaRPr lang="en-US" dirty="0"/>
          </a:p>
          <a:p>
            <a:pPr marL="0" indent="0">
              <a:buNone/>
            </a:pPr>
            <a:r>
              <a:rPr lang="en-US" sz="2400" dirty="0"/>
              <a:t>Serves as a secondary insurance (i.e. Medicaid) – Medicare pays 80%</a:t>
            </a:r>
          </a:p>
          <a:p>
            <a:pPr marL="0" indent="0">
              <a:buNone/>
            </a:pPr>
            <a:endParaRPr lang="en-US" sz="2400" dirty="0"/>
          </a:p>
          <a:p>
            <a:pPr marL="0" indent="0">
              <a:buNone/>
            </a:pPr>
            <a:r>
              <a:rPr lang="en-US" sz="2400" dirty="0"/>
              <a:t>Depending on your tier MSP helps with:</a:t>
            </a:r>
          </a:p>
          <a:p>
            <a:r>
              <a:rPr lang="en-US" sz="2400" dirty="0"/>
              <a:t>Part B Premium (2024- $174/month)</a:t>
            </a:r>
          </a:p>
          <a:p>
            <a:r>
              <a:rPr lang="en-US" sz="2400" dirty="0"/>
              <a:t>Deductibles, Co-pays, co-insurance</a:t>
            </a:r>
          </a:p>
          <a:p>
            <a:r>
              <a:rPr lang="en-US" sz="2400" dirty="0"/>
              <a:t>Part D - medications</a:t>
            </a:r>
          </a:p>
        </p:txBody>
      </p:sp>
    </p:spTree>
    <p:extLst>
      <p:ext uri="{BB962C8B-B14F-4D97-AF65-F5344CB8AC3E}">
        <p14:creationId xmlns:p14="http://schemas.microsoft.com/office/powerpoint/2010/main" val="2045794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099B7-C263-4925-BD5C-EDE8A9343797}"/>
              </a:ext>
            </a:extLst>
          </p:cNvPr>
          <p:cNvSpPr>
            <a:spLocks noGrp="1"/>
          </p:cNvSpPr>
          <p:nvPr>
            <p:ph type="title"/>
          </p:nvPr>
        </p:nvSpPr>
        <p:spPr/>
        <p:txBody>
          <a:bodyPr>
            <a:normAutofit/>
          </a:bodyPr>
          <a:lstStyle/>
          <a:p>
            <a:r>
              <a:rPr lang="en-US" sz="3200" b="1" dirty="0"/>
              <a:t>Continuing Disability Reviews (CDR)… </a:t>
            </a:r>
          </a:p>
        </p:txBody>
      </p:sp>
      <p:sp>
        <p:nvSpPr>
          <p:cNvPr id="3" name="Content Placeholder 2">
            <a:extLst>
              <a:ext uri="{FF2B5EF4-FFF2-40B4-BE49-F238E27FC236}">
                <a16:creationId xmlns:a16="http://schemas.microsoft.com/office/drawing/2014/main" id="{923FE868-6B39-4BF1-887E-EE18D139EB03}"/>
              </a:ext>
            </a:extLst>
          </p:cNvPr>
          <p:cNvSpPr>
            <a:spLocks noGrp="1"/>
          </p:cNvSpPr>
          <p:nvPr>
            <p:ph idx="1"/>
          </p:nvPr>
        </p:nvSpPr>
        <p:spPr/>
        <p:txBody>
          <a:bodyPr>
            <a:normAutofit lnSpcReduction="10000"/>
          </a:bodyPr>
          <a:lstStyle/>
          <a:p>
            <a:r>
              <a:rPr lang="en-US" dirty="0"/>
              <a:t>Once approved, CDR’s occur every 1,3,5,7 years </a:t>
            </a:r>
          </a:p>
          <a:p>
            <a:endParaRPr lang="en-US" dirty="0"/>
          </a:p>
          <a:p>
            <a:r>
              <a:rPr lang="en-US" dirty="0"/>
              <a:t>Determines if you have medically improved sufficient to work</a:t>
            </a:r>
          </a:p>
          <a:p>
            <a:endParaRPr lang="en-US" dirty="0"/>
          </a:p>
          <a:p>
            <a:r>
              <a:rPr lang="en-US" dirty="0"/>
              <a:t>If denied, appeal </a:t>
            </a:r>
            <a:r>
              <a:rPr lang="en-US" u="sng" dirty="0"/>
              <a:t>and</a:t>
            </a:r>
            <a:r>
              <a:rPr lang="en-US" dirty="0"/>
              <a:t> ask for “benefit continuation while under appeal” </a:t>
            </a:r>
            <a:r>
              <a:rPr lang="en-US" b="1" u="sng" dirty="0"/>
              <a:t>within 10 days of the notice</a:t>
            </a:r>
          </a:p>
          <a:p>
            <a:endParaRPr lang="en-US" b="1" u="sng" dirty="0"/>
          </a:p>
          <a:p>
            <a:r>
              <a:rPr lang="en-US" dirty="0"/>
              <a:t>Representation is preferred but hard to find</a:t>
            </a:r>
          </a:p>
          <a:p>
            <a:endParaRPr lang="en-US" dirty="0"/>
          </a:p>
          <a:p>
            <a:endParaRPr lang="en-US" dirty="0"/>
          </a:p>
        </p:txBody>
      </p:sp>
    </p:spTree>
    <p:extLst>
      <p:ext uri="{BB962C8B-B14F-4D97-AF65-F5344CB8AC3E}">
        <p14:creationId xmlns:p14="http://schemas.microsoft.com/office/powerpoint/2010/main" val="297716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6C04F-0C5C-4F09-A4DF-C8B5647DC183}"/>
              </a:ext>
            </a:extLst>
          </p:cNvPr>
          <p:cNvSpPr>
            <a:spLocks noGrp="1"/>
          </p:cNvSpPr>
          <p:nvPr>
            <p:ph type="title"/>
          </p:nvPr>
        </p:nvSpPr>
        <p:spPr/>
        <p:txBody>
          <a:bodyPr>
            <a:normAutofit/>
          </a:bodyPr>
          <a:lstStyle/>
          <a:p>
            <a:r>
              <a:rPr lang="en-US" sz="3200" b="1" dirty="0"/>
              <a:t>How to avoid CDR denials…</a:t>
            </a:r>
          </a:p>
        </p:txBody>
      </p:sp>
      <p:sp>
        <p:nvSpPr>
          <p:cNvPr id="3" name="Content Placeholder 2">
            <a:extLst>
              <a:ext uri="{FF2B5EF4-FFF2-40B4-BE49-F238E27FC236}">
                <a16:creationId xmlns:a16="http://schemas.microsoft.com/office/drawing/2014/main" id="{97F0710E-EF25-49C9-9F32-1058240B458F}"/>
              </a:ext>
            </a:extLst>
          </p:cNvPr>
          <p:cNvSpPr>
            <a:spLocks noGrp="1"/>
          </p:cNvSpPr>
          <p:nvPr>
            <p:ph idx="1"/>
          </p:nvPr>
        </p:nvSpPr>
        <p:spPr/>
        <p:txBody>
          <a:bodyPr>
            <a:normAutofit lnSpcReduction="10000"/>
          </a:bodyPr>
          <a:lstStyle/>
          <a:p>
            <a:pPr marL="0" indent="0">
              <a:buNone/>
            </a:pPr>
            <a:endParaRPr lang="en-US" dirty="0"/>
          </a:p>
          <a:p>
            <a:pPr marL="0" indent="0">
              <a:buNone/>
            </a:pPr>
            <a:r>
              <a:rPr lang="en-US" dirty="0"/>
              <a:t>Keep your disability documented by maintaining treatment</a:t>
            </a:r>
          </a:p>
          <a:p>
            <a:pPr marL="0" indent="0">
              <a:buNone/>
            </a:pPr>
            <a:endParaRPr lang="en-US" dirty="0"/>
          </a:p>
          <a:p>
            <a:pPr marL="0" indent="0">
              <a:buNone/>
            </a:pPr>
            <a:r>
              <a:rPr lang="en-US" dirty="0"/>
              <a:t>If you decide to work, follow SSA’s rules by obtaining benefits planning </a:t>
            </a:r>
          </a:p>
          <a:p>
            <a:pPr marL="0" indent="0">
              <a:buNone/>
            </a:pPr>
            <a:endParaRPr lang="en-US" dirty="0"/>
          </a:p>
          <a:p>
            <a:pPr marL="0" indent="0">
              <a:buNone/>
            </a:pPr>
            <a:r>
              <a:rPr lang="en-US" dirty="0"/>
              <a:t>Explore SSA’s </a:t>
            </a:r>
            <a:r>
              <a:rPr lang="en-US" b="1" dirty="0">
                <a:solidFill>
                  <a:schemeClr val="bg1"/>
                </a:solidFill>
              </a:rPr>
              <a:t>REDBOOK</a:t>
            </a:r>
            <a:r>
              <a:rPr lang="en-US" b="1" dirty="0">
                <a:solidFill>
                  <a:srgbClr val="FF0000"/>
                </a:solidFill>
              </a:rPr>
              <a:t> </a:t>
            </a:r>
            <a:r>
              <a:rPr lang="en-US" dirty="0">
                <a:solidFill>
                  <a:schemeClr val="bg1"/>
                </a:solidFill>
              </a:rPr>
              <a:t>to</a:t>
            </a:r>
            <a:r>
              <a:rPr lang="en-US" b="1" dirty="0">
                <a:solidFill>
                  <a:srgbClr val="FF0000"/>
                </a:solidFill>
              </a:rPr>
              <a:t> </a:t>
            </a:r>
            <a:r>
              <a:rPr lang="en-US" dirty="0">
                <a:solidFill>
                  <a:schemeClr val="bg1"/>
                </a:solidFill>
              </a:rPr>
              <a:t>learn about SSA’s work incentives &amp; benefits planning: </a:t>
            </a:r>
            <a:r>
              <a:rPr lang="en-US" dirty="0">
                <a:solidFill>
                  <a:schemeClr val="bg1"/>
                </a:solidFill>
                <a:hlinkClick r:id="rId2"/>
              </a:rPr>
              <a:t>www.ssa.gov/redbook</a:t>
            </a:r>
            <a:endParaRPr lang="en-US" dirty="0">
              <a:solidFill>
                <a:schemeClr val="bg1"/>
              </a:solidFill>
            </a:endParaRPr>
          </a:p>
          <a:p>
            <a:pPr marL="0" indent="0">
              <a:buNone/>
            </a:pPr>
            <a:r>
              <a:rPr lang="en-US" dirty="0">
                <a:solidFill>
                  <a:schemeClr val="bg1"/>
                </a:solidFill>
              </a:rPr>
              <a:t> </a:t>
            </a:r>
          </a:p>
          <a:p>
            <a:pPr marL="0" indent="0">
              <a:buNone/>
            </a:pPr>
            <a:endParaRPr lang="en-US" dirty="0"/>
          </a:p>
        </p:txBody>
      </p:sp>
    </p:spTree>
    <p:extLst>
      <p:ext uri="{BB962C8B-B14F-4D97-AF65-F5344CB8AC3E}">
        <p14:creationId xmlns:p14="http://schemas.microsoft.com/office/powerpoint/2010/main" val="2275447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43297-AFDC-4204-A179-DE57C6C3D8CF}"/>
              </a:ext>
            </a:extLst>
          </p:cNvPr>
          <p:cNvSpPr>
            <a:spLocks noGrp="1"/>
          </p:cNvSpPr>
          <p:nvPr>
            <p:ph type="title"/>
          </p:nvPr>
        </p:nvSpPr>
        <p:spPr/>
        <p:txBody>
          <a:bodyPr>
            <a:normAutofit/>
          </a:bodyPr>
          <a:lstStyle/>
          <a:p>
            <a:r>
              <a:rPr lang="en-US" sz="4000" dirty="0"/>
              <a:t>www.ssa.gov/myaccount</a:t>
            </a:r>
          </a:p>
        </p:txBody>
      </p:sp>
      <p:pic>
        <p:nvPicPr>
          <p:cNvPr id="4" name="Content Placeholder 5">
            <a:extLst>
              <a:ext uri="{FF2B5EF4-FFF2-40B4-BE49-F238E27FC236}">
                <a16:creationId xmlns:a16="http://schemas.microsoft.com/office/drawing/2014/main" id="{4E437380-FDA5-481A-B9FA-3827883C88DD}"/>
              </a:ext>
            </a:extLst>
          </p:cNvPr>
          <p:cNvPicPr>
            <a:picLocks noGrp="1" noChangeAspect="1"/>
          </p:cNvPicPr>
          <p:nvPr>
            <p:ph idx="1"/>
          </p:nvPr>
        </p:nvPicPr>
        <p:blipFill>
          <a:blip r:embed="rId2"/>
          <a:stretch>
            <a:fillRect/>
          </a:stretch>
        </p:blipFill>
        <p:spPr>
          <a:xfrm>
            <a:off x="4033014" y="2952105"/>
            <a:ext cx="4456562" cy="2475191"/>
          </a:xfrm>
          <a:prstGeom prst="rect">
            <a:avLst/>
          </a:prstGeom>
        </p:spPr>
      </p:pic>
    </p:spTree>
    <p:extLst>
      <p:ext uri="{BB962C8B-B14F-4D97-AF65-F5344CB8AC3E}">
        <p14:creationId xmlns:p14="http://schemas.microsoft.com/office/powerpoint/2010/main" val="2392226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1C296-4F71-4CD1-87CB-C8AF73CF958B}"/>
              </a:ext>
            </a:extLst>
          </p:cNvPr>
          <p:cNvSpPr>
            <a:spLocks noGrp="1"/>
          </p:cNvSpPr>
          <p:nvPr>
            <p:ph type="title"/>
          </p:nvPr>
        </p:nvSpPr>
        <p:spPr/>
        <p:txBody>
          <a:bodyPr/>
          <a:lstStyle/>
          <a:p>
            <a:r>
              <a:rPr lang="en-US" sz="8000" dirty="0">
                <a:solidFill>
                  <a:srgbClr val="FFFFFF"/>
                </a:solidFill>
                <a:latin typeface="Roboto"/>
                <a:ea typeface="+mn-ea"/>
                <a:cs typeface="+mn-cs"/>
              </a:rPr>
              <a:t>Q &amp; A</a:t>
            </a:r>
            <a:endParaRPr lang="en-US" dirty="0"/>
          </a:p>
        </p:txBody>
      </p:sp>
    </p:spTree>
    <p:extLst>
      <p:ext uri="{BB962C8B-B14F-4D97-AF65-F5344CB8AC3E}">
        <p14:creationId xmlns:p14="http://schemas.microsoft.com/office/powerpoint/2010/main" val="1691232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483CDA-B079-4584-B5A2-49884C611299}"/>
              </a:ext>
            </a:extLst>
          </p:cNvPr>
          <p:cNvSpPr>
            <a:spLocks noGrp="1"/>
          </p:cNvSpPr>
          <p:nvPr>
            <p:ph type="title"/>
          </p:nvPr>
        </p:nvSpPr>
        <p:spPr/>
        <p:txBody>
          <a:bodyPr/>
          <a:lstStyle/>
          <a:p>
            <a:pPr algn="ctr"/>
            <a:r>
              <a:rPr lang="en-US" dirty="0"/>
              <a:t>CONNECT WITH US</a:t>
            </a:r>
          </a:p>
        </p:txBody>
      </p:sp>
      <p:sp>
        <p:nvSpPr>
          <p:cNvPr id="6" name="Text Placeholder 5">
            <a:extLst>
              <a:ext uri="{FF2B5EF4-FFF2-40B4-BE49-F238E27FC236}">
                <a16:creationId xmlns:a16="http://schemas.microsoft.com/office/drawing/2014/main" id="{D1B95535-003A-4900-B570-45D28F571B0D}"/>
              </a:ext>
            </a:extLst>
          </p:cNvPr>
          <p:cNvSpPr>
            <a:spLocks noGrp="1"/>
          </p:cNvSpPr>
          <p:nvPr>
            <p:ph type="body" sz="quarter" idx="13"/>
          </p:nvPr>
        </p:nvSpPr>
        <p:spPr>
          <a:xfrm>
            <a:off x="757084" y="3736975"/>
            <a:ext cx="6754761" cy="2682298"/>
          </a:xfrm>
        </p:spPr>
        <p:txBody>
          <a:bodyPr>
            <a:normAutofit fontScale="62500" lnSpcReduction="20000"/>
          </a:bodyPr>
          <a:lstStyle/>
          <a:p>
            <a:pPr marL="0" indent="0">
              <a:buNone/>
            </a:pPr>
            <a:r>
              <a:rPr lang="en-US" b="1" dirty="0"/>
              <a:t>ADDRESS</a:t>
            </a:r>
          </a:p>
          <a:p>
            <a:pPr marL="0" indent="0">
              <a:buNone/>
            </a:pPr>
            <a:r>
              <a:rPr lang="en-US" dirty="0"/>
              <a:t>1512 Willow Lawn Drive Suite 100 Richmond, VA 23230</a:t>
            </a:r>
          </a:p>
          <a:p>
            <a:pPr marL="0" indent="0">
              <a:buNone/>
            </a:pPr>
            <a:endParaRPr lang="en-US" dirty="0"/>
          </a:p>
          <a:p>
            <a:pPr marL="0" indent="0">
              <a:buNone/>
            </a:pPr>
            <a:r>
              <a:rPr lang="en-US" b="1" dirty="0"/>
              <a:t>PHONE</a:t>
            </a:r>
          </a:p>
          <a:p>
            <a:pPr marL="0" indent="0">
              <a:buNone/>
            </a:pPr>
            <a:r>
              <a:rPr lang="en-US" dirty="0"/>
              <a:t>1-800-552-3962 (toll-free) | 804-225-2042</a:t>
            </a:r>
          </a:p>
          <a:p>
            <a:pPr marL="0" indent="0">
              <a:buNone/>
            </a:pPr>
            <a:endParaRPr lang="en-US" dirty="0"/>
          </a:p>
          <a:p>
            <a:pPr marL="0" indent="0">
              <a:buNone/>
            </a:pPr>
            <a:r>
              <a:rPr lang="en-US" b="1" dirty="0"/>
              <a:t>GET HELP</a:t>
            </a:r>
          </a:p>
          <a:p>
            <a:pPr marL="0" indent="0">
              <a:buNone/>
            </a:pPr>
            <a:r>
              <a:rPr lang="en-US" dirty="0">
                <a:hlinkClick r:id="rId2"/>
              </a:rPr>
              <a:t>dLCV.org/get-help</a:t>
            </a:r>
            <a:endParaRPr lang="en-US" dirty="0"/>
          </a:p>
          <a:p>
            <a:pPr marL="0" indent="0">
              <a:buNone/>
            </a:pPr>
            <a:endParaRPr lang="en-US" b="1" dirty="0"/>
          </a:p>
        </p:txBody>
      </p:sp>
      <p:pic>
        <p:nvPicPr>
          <p:cNvPr id="8" name="Picture 7">
            <a:extLst>
              <a:ext uri="{FF2B5EF4-FFF2-40B4-BE49-F238E27FC236}">
                <a16:creationId xmlns:a16="http://schemas.microsoft.com/office/drawing/2014/main" id="{AA18F592-96DE-4223-8F8E-113A7E788A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0698" y="227796"/>
            <a:ext cx="3406590" cy="2632365"/>
          </a:xfrm>
          <a:prstGeom prst="rect">
            <a:avLst/>
          </a:prstGeom>
        </p:spPr>
      </p:pic>
      <p:pic>
        <p:nvPicPr>
          <p:cNvPr id="1026" name="Picture 2" descr="Facebook icon - Free download on Iconfinder">
            <a:hlinkClick r:id="rId4"/>
            <a:extLst>
              <a:ext uri="{FF2B5EF4-FFF2-40B4-BE49-F238E27FC236}">
                <a16:creationId xmlns:a16="http://schemas.microsoft.com/office/drawing/2014/main" id="{2091DFC5-EFC3-403D-8043-6345E9F04CA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81672" y="4959927"/>
            <a:ext cx="1219201" cy="12192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witter Icon - Royalty-Free GIF - Animated Sticker - Free PNG - Animated  Icon">
            <a:hlinkClick r:id="rId6"/>
            <a:extLst>
              <a:ext uri="{FF2B5EF4-FFF2-40B4-BE49-F238E27FC236}">
                <a16:creationId xmlns:a16="http://schemas.microsoft.com/office/drawing/2014/main" id="{46D84125-E6F0-4615-A823-48333DF10320}"/>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9408" t="8457" r="10254" b="9513"/>
          <a:stretch/>
        </p:blipFill>
        <p:spPr bwMode="auto">
          <a:xfrm>
            <a:off x="8765310" y="4893913"/>
            <a:ext cx="1366980" cy="139575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ocial, media, instagram, circle Free Icon of Social media (color) Icons">
            <a:hlinkClick r:id="rId8"/>
            <a:extLst>
              <a:ext uri="{FF2B5EF4-FFF2-40B4-BE49-F238E27FC236}">
                <a16:creationId xmlns:a16="http://schemas.microsoft.com/office/drawing/2014/main" id="{FFB65664-5762-456D-ABA4-72A8A6087463}"/>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296727" y="4959927"/>
            <a:ext cx="1219201" cy="121920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Spotify Logo Png - Free Transparent PNG Logos">
            <a:hlinkClick r:id="rId10"/>
            <a:extLst>
              <a:ext uri="{FF2B5EF4-FFF2-40B4-BE49-F238E27FC236}">
                <a16:creationId xmlns:a16="http://schemas.microsoft.com/office/drawing/2014/main" id="{687841F0-1251-45E6-89E7-2B625F447CCC}"/>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624946" y="4867270"/>
            <a:ext cx="1422400" cy="14224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34AECEC-C9FD-4042-A01E-A9CA3F992F54}"/>
              </a:ext>
            </a:extLst>
          </p:cNvPr>
          <p:cNvSpPr txBox="1"/>
          <p:nvPr/>
        </p:nvSpPr>
        <p:spPr>
          <a:xfrm>
            <a:off x="5555896" y="6265384"/>
            <a:ext cx="1560499" cy="307777"/>
          </a:xfrm>
          <a:prstGeom prst="rect">
            <a:avLst/>
          </a:prstGeom>
          <a:noFill/>
        </p:spPr>
        <p:txBody>
          <a:bodyPr wrap="square" rtlCol="0">
            <a:spAutoFit/>
          </a:bodyPr>
          <a:lstStyle/>
          <a:p>
            <a:pPr algn="ctr"/>
            <a:r>
              <a:rPr lang="en-US" sz="1400" dirty="0"/>
              <a:t>dlcv.org/podcast</a:t>
            </a:r>
          </a:p>
        </p:txBody>
      </p:sp>
      <p:sp>
        <p:nvSpPr>
          <p:cNvPr id="15" name="TextBox 14">
            <a:extLst>
              <a:ext uri="{FF2B5EF4-FFF2-40B4-BE49-F238E27FC236}">
                <a16:creationId xmlns:a16="http://schemas.microsoft.com/office/drawing/2014/main" id="{0A653F7E-987F-40D3-92BB-6F90D27E4B90}"/>
              </a:ext>
            </a:extLst>
          </p:cNvPr>
          <p:cNvSpPr txBox="1"/>
          <p:nvPr/>
        </p:nvSpPr>
        <p:spPr>
          <a:xfrm>
            <a:off x="7091553" y="6265383"/>
            <a:ext cx="1629548" cy="307777"/>
          </a:xfrm>
          <a:prstGeom prst="rect">
            <a:avLst/>
          </a:prstGeom>
          <a:noFill/>
        </p:spPr>
        <p:txBody>
          <a:bodyPr wrap="square" rtlCol="0">
            <a:spAutoFit/>
          </a:bodyPr>
          <a:lstStyle/>
          <a:p>
            <a:pPr algn="ctr"/>
            <a:r>
              <a:rPr lang="en-US" sz="1400" dirty="0"/>
              <a:t>@</a:t>
            </a:r>
            <a:r>
              <a:rPr lang="en-US" sz="1400" dirty="0" err="1"/>
              <a:t>disAbilityLawVA</a:t>
            </a:r>
            <a:endParaRPr lang="en-US" sz="1400" dirty="0"/>
          </a:p>
        </p:txBody>
      </p:sp>
      <p:sp>
        <p:nvSpPr>
          <p:cNvPr id="16" name="TextBox 15">
            <a:extLst>
              <a:ext uri="{FF2B5EF4-FFF2-40B4-BE49-F238E27FC236}">
                <a16:creationId xmlns:a16="http://schemas.microsoft.com/office/drawing/2014/main" id="{CD23D13D-467D-436F-893A-E716FD62A8EE}"/>
              </a:ext>
            </a:extLst>
          </p:cNvPr>
          <p:cNvSpPr txBox="1"/>
          <p:nvPr/>
        </p:nvSpPr>
        <p:spPr>
          <a:xfrm>
            <a:off x="8636000" y="6265383"/>
            <a:ext cx="1629548" cy="307777"/>
          </a:xfrm>
          <a:prstGeom prst="rect">
            <a:avLst/>
          </a:prstGeom>
          <a:noFill/>
        </p:spPr>
        <p:txBody>
          <a:bodyPr wrap="square" rtlCol="0">
            <a:spAutoFit/>
          </a:bodyPr>
          <a:lstStyle/>
          <a:p>
            <a:pPr algn="ctr"/>
            <a:r>
              <a:rPr lang="en-US" sz="1400" dirty="0"/>
              <a:t>@</a:t>
            </a:r>
            <a:r>
              <a:rPr lang="en-US" sz="1400" dirty="0" err="1"/>
              <a:t>disAbilityLawVA</a:t>
            </a:r>
            <a:endParaRPr lang="en-US" sz="1400" dirty="0"/>
          </a:p>
        </p:txBody>
      </p:sp>
      <p:sp>
        <p:nvSpPr>
          <p:cNvPr id="17" name="TextBox 16">
            <a:extLst>
              <a:ext uri="{FF2B5EF4-FFF2-40B4-BE49-F238E27FC236}">
                <a16:creationId xmlns:a16="http://schemas.microsoft.com/office/drawing/2014/main" id="{1318E32F-A700-42EB-A184-FD4DAB1A4243}"/>
              </a:ext>
            </a:extLst>
          </p:cNvPr>
          <p:cNvSpPr txBox="1"/>
          <p:nvPr/>
        </p:nvSpPr>
        <p:spPr>
          <a:xfrm>
            <a:off x="10211022" y="6289670"/>
            <a:ext cx="1560499" cy="523220"/>
          </a:xfrm>
          <a:prstGeom prst="rect">
            <a:avLst/>
          </a:prstGeom>
          <a:noFill/>
        </p:spPr>
        <p:txBody>
          <a:bodyPr wrap="square" rtlCol="0">
            <a:spAutoFit/>
          </a:bodyPr>
          <a:lstStyle/>
          <a:p>
            <a:pPr algn="ctr"/>
            <a:r>
              <a:rPr lang="en-US" sz="1400" dirty="0"/>
              <a:t>facebook.com/</a:t>
            </a:r>
            <a:br>
              <a:rPr lang="en-US" sz="1400" dirty="0"/>
            </a:br>
            <a:r>
              <a:rPr lang="en-US" sz="1400" dirty="0" err="1"/>
              <a:t>disAbilityLawVA</a:t>
            </a:r>
            <a:endParaRPr lang="en-US" sz="1400" dirty="0"/>
          </a:p>
        </p:txBody>
      </p:sp>
    </p:spTree>
    <p:extLst>
      <p:ext uri="{BB962C8B-B14F-4D97-AF65-F5344CB8AC3E}">
        <p14:creationId xmlns:p14="http://schemas.microsoft.com/office/powerpoint/2010/main" val="1200889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05BC9-E432-4172-9DCA-FD20456AECB3}"/>
              </a:ext>
            </a:extLst>
          </p:cNvPr>
          <p:cNvSpPr>
            <a:spLocks noGrp="1"/>
          </p:cNvSpPr>
          <p:nvPr>
            <p:ph type="title"/>
          </p:nvPr>
        </p:nvSpPr>
        <p:spPr/>
        <p:txBody>
          <a:bodyPr/>
          <a:lstStyle/>
          <a:p>
            <a:r>
              <a:rPr lang="en-US" dirty="0"/>
              <a:t>When applying for a disability benefit…</a:t>
            </a:r>
          </a:p>
        </p:txBody>
      </p:sp>
      <p:sp>
        <p:nvSpPr>
          <p:cNvPr id="3" name="Content Placeholder 2">
            <a:extLst>
              <a:ext uri="{FF2B5EF4-FFF2-40B4-BE49-F238E27FC236}">
                <a16:creationId xmlns:a16="http://schemas.microsoft.com/office/drawing/2014/main" id="{79823572-ED5E-440D-A2D1-A16A97093A77}"/>
              </a:ext>
            </a:extLst>
          </p:cNvPr>
          <p:cNvSpPr>
            <a:spLocks noGrp="1"/>
          </p:cNvSpPr>
          <p:nvPr>
            <p:ph idx="1"/>
          </p:nvPr>
        </p:nvSpPr>
        <p:spPr>
          <a:xfrm>
            <a:off x="1927122" y="2125662"/>
            <a:ext cx="9937953" cy="4561465"/>
          </a:xfrm>
        </p:spPr>
        <p:txBody>
          <a:bodyPr>
            <a:normAutofit/>
          </a:bodyPr>
          <a:lstStyle/>
          <a:p>
            <a:pPr marL="0" indent="0">
              <a:buNone/>
            </a:pPr>
            <a:endParaRPr lang="en-US" dirty="0"/>
          </a:p>
          <a:p>
            <a:pPr marL="0" indent="0">
              <a:buNone/>
            </a:pPr>
            <a:r>
              <a:rPr lang="en-US" sz="3600" dirty="0"/>
              <a:t>Get your ducks in a row…</a:t>
            </a:r>
          </a:p>
          <a:p>
            <a:pPr marL="0" indent="0">
              <a:buNone/>
            </a:pPr>
            <a:endParaRPr lang="en-US" dirty="0"/>
          </a:p>
          <a:p>
            <a:pPr lvl="1"/>
            <a:r>
              <a:rPr lang="en-US" sz="2800" dirty="0">
                <a:solidFill>
                  <a:schemeClr val="bg1"/>
                </a:solidFill>
                <a:latin typeface="Arial" panose="020B0604020202020204" pitchFamily="34" charset="0"/>
                <a:cs typeface="Arial" panose="020B0604020202020204" pitchFamily="34" charset="0"/>
              </a:rPr>
              <a:t>Know what benefit(s) you are applying for</a:t>
            </a:r>
          </a:p>
          <a:p>
            <a:pPr lvl="3"/>
            <a:r>
              <a:rPr lang="en-US" sz="2800" dirty="0">
                <a:solidFill>
                  <a:schemeClr val="bg1"/>
                </a:solidFill>
              </a:rPr>
              <a:t>Know what you have to prove to be approved</a:t>
            </a:r>
          </a:p>
          <a:p>
            <a:pPr lvl="5"/>
            <a:r>
              <a:rPr lang="en-US" sz="2800" dirty="0">
                <a:solidFill>
                  <a:schemeClr val="bg1"/>
                </a:solidFill>
              </a:rPr>
              <a:t>Know what to expect with the process</a:t>
            </a:r>
          </a:p>
          <a:p>
            <a:pPr lvl="5"/>
            <a:endParaRPr lang="en-US" sz="2800" dirty="0"/>
          </a:p>
          <a:p>
            <a:pPr marL="0" indent="0">
              <a:buNone/>
            </a:pPr>
            <a:r>
              <a:rPr lang="en-US" sz="2000" dirty="0">
                <a:solidFill>
                  <a:srgbClr val="FFFFFF"/>
                </a:solidFill>
                <a:latin typeface="Roboto Medium"/>
                <a:ea typeface="+mj-ea"/>
                <a:cs typeface="+mj-cs"/>
              </a:rPr>
              <a:t>	See guides on “All about applying” at: www.dlcv.org/socialsecurity</a:t>
            </a:r>
            <a:endParaRPr lang="en-US" dirty="0"/>
          </a:p>
        </p:txBody>
      </p:sp>
    </p:spTree>
    <p:extLst>
      <p:ext uri="{BB962C8B-B14F-4D97-AF65-F5344CB8AC3E}">
        <p14:creationId xmlns:p14="http://schemas.microsoft.com/office/powerpoint/2010/main" val="196510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A68DC-2806-4215-917F-457EADB981C0}"/>
              </a:ext>
            </a:extLst>
          </p:cNvPr>
          <p:cNvSpPr>
            <a:spLocks noGrp="1"/>
          </p:cNvSpPr>
          <p:nvPr>
            <p:ph type="title"/>
          </p:nvPr>
        </p:nvSpPr>
        <p:spPr>
          <a:xfrm>
            <a:off x="1843995" y="184727"/>
            <a:ext cx="9937953" cy="1459345"/>
          </a:xfrm>
        </p:spPr>
        <p:txBody>
          <a:bodyPr>
            <a:normAutofit fontScale="90000"/>
          </a:bodyPr>
          <a:lstStyle/>
          <a:p>
            <a:br>
              <a:rPr lang="en-US" dirty="0">
                <a:solidFill>
                  <a:srgbClr val="FF0000"/>
                </a:solidFill>
              </a:rPr>
            </a:br>
            <a:r>
              <a:rPr lang="en-US" sz="3600" b="1" dirty="0">
                <a:solidFill>
                  <a:schemeClr val="bg1"/>
                </a:solidFill>
              </a:rPr>
              <a:t>Know what you are applying for (sometimes more than one benefit) – </a:t>
            </a:r>
            <a:endParaRPr lang="en-US" sz="2200" b="1" dirty="0">
              <a:solidFill>
                <a:schemeClr val="bg1"/>
              </a:solidFill>
            </a:endParaRPr>
          </a:p>
        </p:txBody>
      </p:sp>
      <p:sp>
        <p:nvSpPr>
          <p:cNvPr id="3" name="Content Placeholder 2">
            <a:extLst>
              <a:ext uri="{FF2B5EF4-FFF2-40B4-BE49-F238E27FC236}">
                <a16:creationId xmlns:a16="http://schemas.microsoft.com/office/drawing/2014/main" id="{EB6D8A42-732C-489E-889C-B404686C781F}"/>
              </a:ext>
            </a:extLst>
          </p:cNvPr>
          <p:cNvSpPr>
            <a:spLocks noGrp="1"/>
          </p:cNvSpPr>
          <p:nvPr>
            <p:ph idx="1"/>
          </p:nvPr>
        </p:nvSpPr>
        <p:spPr>
          <a:xfrm>
            <a:off x="1927122" y="1976582"/>
            <a:ext cx="9937953" cy="4779818"/>
          </a:xfrm>
        </p:spPr>
        <p:txBody>
          <a:bodyPr>
            <a:normAutofit/>
          </a:bodyPr>
          <a:lstStyle/>
          <a:p>
            <a:endParaRPr lang="en-US" sz="2000" dirty="0"/>
          </a:p>
          <a:p>
            <a:r>
              <a:rPr lang="en-US" sz="2000" b="1" u="sng" dirty="0"/>
              <a:t>SSI</a:t>
            </a:r>
            <a:r>
              <a:rPr lang="en-US" sz="2000" dirty="0"/>
              <a:t> – $945/month needs-based program for children, adults up to age 65 and low income individuals over 65- w/limited resources or assets. Other income in home will impact this amount (i.e. from parent or child support, spouse, wages, assistance with room/board etc.). </a:t>
            </a:r>
          </a:p>
          <a:p>
            <a:pPr marL="0" indent="0">
              <a:buNone/>
            </a:pPr>
            <a:endParaRPr lang="en-US" sz="2000" dirty="0"/>
          </a:p>
          <a:p>
            <a:r>
              <a:rPr lang="en-US" sz="2000" b="1" u="sng" dirty="0"/>
              <a:t>SSDI (disability) </a:t>
            </a:r>
            <a:r>
              <a:rPr lang="en-US" sz="2000" dirty="0"/>
              <a:t>– work-based program depends on having enough credits –  must have 20 out of last 40 quarters or 5 years worth of credits over the past 10 years.</a:t>
            </a:r>
          </a:p>
          <a:p>
            <a:pPr marL="0" indent="0">
              <a:buNone/>
            </a:pPr>
            <a:r>
              <a:rPr lang="en-US" sz="2000" b="1" dirty="0"/>
              <a:t>   Go to </a:t>
            </a:r>
            <a:r>
              <a:rPr lang="en-US" sz="2000" b="1" dirty="0">
                <a:hlinkClick r:id="rId2"/>
              </a:rPr>
              <a:t>www.ssa.gov/myaccount</a:t>
            </a:r>
            <a:r>
              <a:rPr lang="en-US" sz="2000" b="1" dirty="0"/>
              <a:t> </a:t>
            </a:r>
            <a:r>
              <a:rPr lang="en-US" sz="2000" dirty="0"/>
              <a:t>to check credits and benefit amount</a:t>
            </a:r>
          </a:p>
          <a:p>
            <a:endParaRPr lang="en-US" sz="2000" b="1" dirty="0"/>
          </a:p>
          <a:p>
            <a:r>
              <a:rPr lang="en-US" sz="2000" b="1" u="sng" dirty="0"/>
              <a:t>Disabled Adult Child (DAC)</a:t>
            </a:r>
            <a:r>
              <a:rPr lang="en-US" sz="2000" dirty="0"/>
              <a:t> – based on a parent’s record who is retired, deceased or on disability – </a:t>
            </a:r>
            <a:r>
              <a:rPr lang="en-US" sz="2000" u="sng" dirty="0"/>
              <a:t>your disability must have started before age 22 and be well documented if you are applying later in life.</a:t>
            </a:r>
          </a:p>
        </p:txBody>
      </p:sp>
    </p:spTree>
    <p:extLst>
      <p:ext uri="{BB962C8B-B14F-4D97-AF65-F5344CB8AC3E}">
        <p14:creationId xmlns:p14="http://schemas.microsoft.com/office/powerpoint/2010/main" val="20674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9369-2A5F-4C18-9217-5008929C99A8}"/>
              </a:ext>
            </a:extLst>
          </p:cNvPr>
          <p:cNvSpPr>
            <a:spLocks noGrp="1"/>
          </p:cNvSpPr>
          <p:nvPr>
            <p:ph type="title"/>
          </p:nvPr>
        </p:nvSpPr>
        <p:spPr/>
        <p:txBody>
          <a:bodyPr>
            <a:normAutofit/>
          </a:bodyPr>
          <a:lstStyle/>
          <a:p>
            <a:r>
              <a:rPr lang="en-US" sz="3200" b="1" dirty="0">
                <a:solidFill>
                  <a:schemeClr val="bg1"/>
                </a:solidFill>
              </a:rPr>
              <a:t>How to apply for each benefit:</a:t>
            </a:r>
          </a:p>
        </p:txBody>
      </p:sp>
      <p:sp>
        <p:nvSpPr>
          <p:cNvPr id="3" name="Content Placeholder 2">
            <a:extLst>
              <a:ext uri="{FF2B5EF4-FFF2-40B4-BE49-F238E27FC236}">
                <a16:creationId xmlns:a16="http://schemas.microsoft.com/office/drawing/2014/main" id="{B3686140-69BD-4E5E-B1BD-EAFE091BE751}"/>
              </a:ext>
            </a:extLst>
          </p:cNvPr>
          <p:cNvSpPr>
            <a:spLocks noGrp="1"/>
          </p:cNvSpPr>
          <p:nvPr>
            <p:ph idx="1"/>
          </p:nvPr>
        </p:nvSpPr>
        <p:spPr>
          <a:xfrm>
            <a:off x="1927122" y="2125662"/>
            <a:ext cx="9937953" cy="4810847"/>
          </a:xfrm>
        </p:spPr>
        <p:txBody>
          <a:bodyPr>
            <a:normAutofit/>
          </a:bodyPr>
          <a:lstStyle/>
          <a:p>
            <a:r>
              <a:rPr lang="en-US" sz="2000" dirty="0"/>
              <a:t>SSDI – apply online. Always apply for SSI, too, by checking the SSI box.</a:t>
            </a:r>
          </a:p>
          <a:p>
            <a:pPr marL="0" indent="0">
              <a:buNone/>
            </a:pPr>
            <a:r>
              <a:rPr lang="en-US" sz="2000" dirty="0"/>
              <a:t>    </a:t>
            </a:r>
            <a:r>
              <a:rPr lang="en-US" sz="2000" dirty="0">
                <a:hlinkClick r:id="rId2"/>
              </a:rPr>
              <a:t>www.ssa.gov/applyfordisability</a:t>
            </a:r>
            <a:endParaRPr lang="en-US" sz="2000" dirty="0"/>
          </a:p>
          <a:p>
            <a:pPr marL="0" indent="0">
              <a:buNone/>
            </a:pPr>
            <a:endParaRPr lang="en-US" sz="2000" dirty="0"/>
          </a:p>
          <a:p>
            <a:r>
              <a:rPr lang="en-US" sz="2000" dirty="0"/>
              <a:t>SSI - If you know you lack work credits for SSDI, then apply for SSI only:</a:t>
            </a:r>
          </a:p>
          <a:p>
            <a:pPr marL="0" indent="0">
              <a:buNone/>
            </a:pPr>
            <a:r>
              <a:rPr lang="en-US" sz="2000" dirty="0">
                <a:hlinkClick r:id="rId3"/>
              </a:rPr>
              <a:t>www.ssa.gov/ssi/start/htm</a:t>
            </a:r>
            <a:r>
              <a:rPr lang="en-US" sz="2000" dirty="0"/>
              <a:t> - This link is not the application but alerts SSA to contact you to start one and to do financial screening. Expect a phone call to schedule this.</a:t>
            </a:r>
          </a:p>
          <a:p>
            <a:pPr marL="0" indent="0">
              <a:buNone/>
            </a:pPr>
            <a:endParaRPr lang="en-US" sz="2000" dirty="0"/>
          </a:p>
          <a:p>
            <a:r>
              <a:rPr lang="en-US" sz="2000" dirty="0"/>
              <a:t>DAC – Must apply in a local SSA office (usually at time parent retires, dies, or becomes disabled). Your disability must have begun before age 22 to qualify. </a:t>
            </a:r>
          </a:p>
          <a:p>
            <a:pPr marL="0" indent="0">
              <a:buNone/>
            </a:pPr>
            <a:endParaRPr lang="en-US" sz="2000" dirty="0"/>
          </a:p>
          <a:p>
            <a:pPr marL="0" indent="0">
              <a:buNone/>
            </a:pPr>
            <a:r>
              <a:rPr lang="en-US" sz="2000" dirty="0"/>
              <a:t>See “TIPS When Applying for a Social Security Disability Benefit” at:  	www.dlcv.org/socialsecurity</a:t>
            </a:r>
          </a:p>
        </p:txBody>
      </p:sp>
    </p:spTree>
    <p:extLst>
      <p:ext uri="{BB962C8B-B14F-4D97-AF65-F5344CB8AC3E}">
        <p14:creationId xmlns:p14="http://schemas.microsoft.com/office/powerpoint/2010/main" val="87041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E834-7BAA-4686-92D9-F71DBAC914F6}"/>
              </a:ext>
            </a:extLst>
          </p:cNvPr>
          <p:cNvSpPr>
            <a:spLocks noGrp="1"/>
          </p:cNvSpPr>
          <p:nvPr>
            <p:ph type="title"/>
          </p:nvPr>
        </p:nvSpPr>
        <p:spPr/>
        <p:txBody>
          <a:bodyPr>
            <a:normAutofit/>
          </a:bodyPr>
          <a:lstStyle/>
          <a:p>
            <a:r>
              <a:rPr lang="en-US" sz="3200" b="1" dirty="0">
                <a:solidFill>
                  <a:schemeClr val="bg1"/>
                </a:solidFill>
              </a:rPr>
              <a:t>Self-advocacy tips when applying…</a:t>
            </a:r>
          </a:p>
        </p:txBody>
      </p:sp>
      <p:sp>
        <p:nvSpPr>
          <p:cNvPr id="3" name="Content Placeholder 2">
            <a:extLst>
              <a:ext uri="{FF2B5EF4-FFF2-40B4-BE49-F238E27FC236}">
                <a16:creationId xmlns:a16="http://schemas.microsoft.com/office/drawing/2014/main" id="{584B3B63-9D82-4B0E-934A-2C068EF3E0B7}"/>
              </a:ext>
            </a:extLst>
          </p:cNvPr>
          <p:cNvSpPr>
            <a:spLocks noGrp="1"/>
          </p:cNvSpPr>
          <p:nvPr>
            <p:ph idx="1"/>
          </p:nvPr>
        </p:nvSpPr>
        <p:spPr>
          <a:xfrm>
            <a:off x="1927122" y="2125662"/>
            <a:ext cx="9937953" cy="4579938"/>
          </a:xfrm>
        </p:spPr>
        <p:txBody>
          <a:bodyPr>
            <a:normAutofit/>
          </a:bodyPr>
          <a:lstStyle/>
          <a:p>
            <a:r>
              <a:rPr lang="en-US" sz="2000" dirty="0"/>
              <a:t>It is NOT your job to collect and submit your medical and vocational evidence.</a:t>
            </a:r>
          </a:p>
          <a:p>
            <a:endParaRPr lang="en-US" sz="2000" dirty="0"/>
          </a:p>
          <a:p>
            <a:r>
              <a:rPr lang="en-US" sz="2000" dirty="0"/>
              <a:t>It IS your job in the application to provide ALL names/contact info/dates of treatment/services of all practitioners involved in your care or attempts to work.</a:t>
            </a:r>
          </a:p>
          <a:p>
            <a:pPr marL="0" indent="0">
              <a:buNone/>
            </a:pPr>
            <a:r>
              <a:rPr lang="en-US" sz="2000" dirty="0"/>
              <a:t> </a:t>
            </a:r>
          </a:p>
          <a:p>
            <a:r>
              <a:rPr lang="en-US" sz="2000" dirty="0"/>
              <a:t>Make sure your doctors/therapist/vocational counselors etc. are up to date with all the ways your disability impacts your daily activities and ability to work. </a:t>
            </a:r>
          </a:p>
          <a:p>
            <a:endParaRPr lang="en-US" sz="2000" dirty="0"/>
          </a:p>
          <a:p>
            <a:r>
              <a:rPr lang="en-US" sz="2000" dirty="0"/>
              <a:t>When completing the FUNCTION REPORT focus on your worst days. </a:t>
            </a:r>
          </a:p>
          <a:p>
            <a:endParaRPr lang="en-US" sz="2000" dirty="0"/>
          </a:p>
          <a:p>
            <a:r>
              <a:rPr lang="en-US" sz="2000" dirty="0"/>
              <a:t>When completing the WORK BACKGROUND explain the disability-related reasons why your jobs stopped in the Remarks Section at end. </a:t>
            </a:r>
          </a:p>
          <a:p>
            <a:endParaRPr lang="en-US" sz="2400" dirty="0"/>
          </a:p>
          <a:p>
            <a:endParaRPr lang="en-US" sz="2400" dirty="0"/>
          </a:p>
        </p:txBody>
      </p:sp>
    </p:spTree>
    <p:extLst>
      <p:ext uri="{BB962C8B-B14F-4D97-AF65-F5344CB8AC3E}">
        <p14:creationId xmlns:p14="http://schemas.microsoft.com/office/powerpoint/2010/main" val="3119141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07D42-336B-4FC9-9AA2-5AF83F5EF118}"/>
              </a:ext>
            </a:extLst>
          </p:cNvPr>
          <p:cNvSpPr>
            <a:spLocks noGrp="1"/>
          </p:cNvSpPr>
          <p:nvPr>
            <p:ph type="title"/>
          </p:nvPr>
        </p:nvSpPr>
        <p:spPr/>
        <p:txBody>
          <a:bodyPr>
            <a:normAutofit/>
          </a:bodyPr>
          <a:lstStyle/>
          <a:p>
            <a:r>
              <a:rPr lang="en-US" sz="3200" b="1" dirty="0">
                <a:solidFill>
                  <a:schemeClr val="bg1"/>
                </a:solidFill>
              </a:rPr>
              <a:t>Self-advocacy tips on SSI…</a:t>
            </a:r>
          </a:p>
        </p:txBody>
      </p:sp>
      <p:sp>
        <p:nvSpPr>
          <p:cNvPr id="3" name="Content Placeholder 2">
            <a:extLst>
              <a:ext uri="{FF2B5EF4-FFF2-40B4-BE49-F238E27FC236}">
                <a16:creationId xmlns:a16="http://schemas.microsoft.com/office/drawing/2014/main" id="{300558B0-50AF-4A6B-A576-A4D1B26EA853}"/>
              </a:ext>
            </a:extLst>
          </p:cNvPr>
          <p:cNvSpPr>
            <a:spLocks noGrp="1"/>
          </p:cNvSpPr>
          <p:nvPr>
            <p:ph idx="1"/>
          </p:nvPr>
        </p:nvSpPr>
        <p:spPr>
          <a:xfrm>
            <a:off x="1927122" y="2038866"/>
            <a:ext cx="9937953" cy="4707924"/>
          </a:xfrm>
        </p:spPr>
        <p:txBody>
          <a:bodyPr>
            <a:normAutofit/>
          </a:bodyPr>
          <a:lstStyle/>
          <a:p>
            <a:r>
              <a:rPr lang="en-US" sz="2400" dirty="0"/>
              <a:t>When applying for SSI be ready for the “fair share” question!</a:t>
            </a:r>
          </a:p>
          <a:p>
            <a:endParaRPr lang="en-US" sz="2400" dirty="0"/>
          </a:p>
          <a:p>
            <a:r>
              <a:rPr lang="en-US" sz="2400" dirty="0"/>
              <a:t>Prepare in advance to avoid the one-third reduction to your benefit.</a:t>
            </a:r>
          </a:p>
          <a:p>
            <a:endParaRPr lang="en-US" sz="2400" dirty="0"/>
          </a:p>
          <a:p>
            <a:r>
              <a:rPr lang="en-US" sz="2400" dirty="0"/>
              <a:t>See “All About Applying” heading at: </a:t>
            </a:r>
            <a:r>
              <a:rPr lang="en-US" sz="2400" dirty="0">
                <a:hlinkClick r:id="rId2"/>
              </a:rPr>
              <a:t>www.dlcv.org/socialsecurity</a:t>
            </a:r>
            <a:r>
              <a:rPr lang="en-US" sz="2400" dirty="0"/>
              <a:t>.     Look for guide on “How to Avoid the One-Third Reduction to your SSI benefit”. </a:t>
            </a:r>
          </a:p>
          <a:p>
            <a:endParaRPr lang="en-US" sz="2400" dirty="0"/>
          </a:p>
          <a:p>
            <a:r>
              <a:rPr lang="en-US" sz="2400" dirty="0"/>
              <a:t>Spend down your assets to below $2000 or place in a Special Needs Trust or, if your disability manifested before age 26, an ABLE account. </a:t>
            </a:r>
          </a:p>
        </p:txBody>
      </p:sp>
    </p:spTree>
    <p:extLst>
      <p:ext uri="{BB962C8B-B14F-4D97-AF65-F5344CB8AC3E}">
        <p14:creationId xmlns:p14="http://schemas.microsoft.com/office/powerpoint/2010/main" val="1189317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CD548-0217-4680-9B68-44159B818974}"/>
              </a:ext>
            </a:extLst>
          </p:cNvPr>
          <p:cNvSpPr>
            <a:spLocks noGrp="1"/>
          </p:cNvSpPr>
          <p:nvPr>
            <p:ph type="title"/>
          </p:nvPr>
        </p:nvSpPr>
        <p:spPr/>
        <p:txBody>
          <a:bodyPr>
            <a:normAutofit/>
          </a:bodyPr>
          <a:lstStyle/>
          <a:p>
            <a:r>
              <a:rPr lang="en-US" sz="3200" b="1" dirty="0">
                <a:solidFill>
                  <a:schemeClr val="bg1"/>
                </a:solidFill>
              </a:rPr>
              <a:t>Self-advocacy tips on SSDI…</a:t>
            </a:r>
            <a:br>
              <a:rPr lang="en-US" sz="3200" b="1" dirty="0">
                <a:solidFill>
                  <a:schemeClr val="bg1"/>
                </a:solidFill>
              </a:rPr>
            </a:br>
            <a:endParaRPr lang="en-US" sz="3200" b="1" dirty="0">
              <a:solidFill>
                <a:schemeClr val="bg1"/>
              </a:solidFill>
            </a:endParaRPr>
          </a:p>
        </p:txBody>
      </p:sp>
      <p:sp>
        <p:nvSpPr>
          <p:cNvPr id="3" name="Content Placeholder 2">
            <a:extLst>
              <a:ext uri="{FF2B5EF4-FFF2-40B4-BE49-F238E27FC236}">
                <a16:creationId xmlns:a16="http://schemas.microsoft.com/office/drawing/2014/main" id="{0B2A8006-6939-45DE-8CE4-BD227CE710FA}"/>
              </a:ext>
            </a:extLst>
          </p:cNvPr>
          <p:cNvSpPr>
            <a:spLocks noGrp="1"/>
          </p:cNvSpPr>
          <p:nvPr>
            <p:ph idx="1"/>
          </p:nvPr>
        </p:nvSpPr>
        <p:spPr/>
        <p:txBody>
          <a:bodyPr/>
          <a:lstStyle/>
          <a:p>
            <a:pPr marL="0" indent="0">
              <a:buNone/>
            </a:pPr>
            <a:r>
              <a:rPr lang="en-US" sz="2400" dirty="0"/>
              <a:t>Be aware there is a 5-month waiting period for the benefit.</a:t>
            </a:r>
          </a:p>
          <a:p>
            <a:pPr marL="0" indent="0">
              <a:buNone/>
            </a:pPr>
            <a:endParaRPr lang="en-US" sz="2400" dirty="0"/>
          </a:p>
          <a:p>
            <a:pPr marL="0" indent="0">
              <a:buNone/>
            </a:pPr>
            <a:r>
              <a:rPr lang="en-US" sz="2400" dirty="0"/>
              <a:t>Be aware that SSA will only pay back 1 year of your period of disability (after you’ve satisfied the 5-month waiting period) so apply sooner than later. </a:t>
            </a:r>
          </a:p>
          <a:p>
            <a:pPr marL="0" indent="0">
              <a:buNone/>
            </a:pPr>
            <a:endParaRPr lang="en-US" sz="2400" dirty="0"/>
          </a:p>
          <a:p>
            <a:pPr marL="0" indent="0">
              <a:buNone/>
            </a:pPr>
            <a:r>
              <a:rPr lang="en-US" sz="2400" dirty="0"/>
              <a:t>Be aware there is a 2-year waiting period for Medicare which starts after the 5-month waiting period. Maintain health insurance in the meantime.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29758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09385-AC13-4A81-96D6-5360A901E167}"/>
              </a:ext>
            </a:extLst>
          </p:cNvPr>
          <p:cNvSpPr>
            <a:spLocks noGrp="1"/>
          </p:cNvSpPr>
          <p:nvPr>
            <p:ph type="title"/>
          </p:nvPr>
        </p:nvSpPr>
        <p:spPr/>
        <p:txBody>
          <a:bodyPr>
            <a:normAutofit/>
          </a:bodyPr>
          <a:lstStyle/>
          <a:p>
            <a:r>
              <a:rPr lang="en-US" sz="2800" b="1" dirty="0">
                <a:solidFill>
                  <a:schemeClr val="bg1"/>
                </a:solidFill>
              </a:rPr>
              <a:t>Self-advocacy tips on Disabled Adult Child benefit…</a:t>
            </a:r>
          </a:p>
        </p:txBody>
      </p:sp>
      <p:sp>
        <p:nvSpPr>
          <p:cNvPr id="3" name="Content Placeholder 2">
            <a:extLst>
              <a:ext uri="{FF2B5EF4-FFF2-40B4-BE49-F238E27FC236}">
                <a16:creationId xmlns:a16="http://schemas.microsoft.com/office/drawing/2014/main" id="{6C54707F-518E-4772-8013-AAFA7175E759}"/>
              </a:ext>
            </a:extLst>
          </p:cNvPr>
          <p:cNvSpPr>
            <a:spLocks noGrp="1"/>
          </p:cNvSpPr>
          <p:nvPr>
            <p:ph idx="1"/>
          </p:nvPr>
        </p:nvSpPr>
        <p:spPr/>
        <p:txBody>
          <a:bodyPr>
            <a:normAutofit fontScale="92500" lnSpcReduction="20000"/>
          </a:bodyPr>
          <a:lstStyle/>
          <a:p>
            <a:endParaRPr lang="en-US" dirty="0"/>
          </a:p>
          <a:p>
            <a:pPr marL="0" indent="0">
              <a:buNone/>
            </a:pPr>
            <a:r>
              <a:rPr lang="en-US" sz="2400" dirty="0"/>
              <a:t>Be prepared to document your disability before age 22.      </a:t>
            </a:r>
          </a:p>
          <a:p>
            <a:pPr marL="0" indent="0">
              <a:buNone/>
            </a:pPr>
            <a:endParaRPr lang="en-US" sz="2400" dirty="0"/>
          </a:p>
          <a:p>
            <a:pPr marL="0" indent="0">
              <a:buNone/>
            </a:pPr>
            <a:r>
              <a:rPr lang="en-US" sz="2400" dirty="0"/>
              <a:t>Be aware these dollars will replace some or all of SSI. But you will not lose your Medicaid. </a:t>
            </a:r>
          </a:p>
          <a:p>
            <a:endParaRPr lang="en-US" sz="2400" dirty="0"/>
          </a:p>
          <a:p>
            <a:pPr marL="0" indent="0">
              <a:buNone/>
            </a:pPr>
            <a:r>
              <a:rPr lang="en-US" sz="2400" dirty="0"/>
              <a:t>Medical/psychological, school, and any vocational records from before age 22 is best</a:t>
            </a:r>
          </a:p>
          <a:p>
            <a:pPr marL="0" indent="0">
              <a:buNone/>
            </a:pPr>
            <a:r>
              <a:rPr lang="en-US" sz="2400" dirty="0"/>
              <a:t>.</a:t>
            </a:r>
          </a:p>
          <a:p>
            <a:pPr marL="0" indent="0">
              <a:buNone/>
            </a:pPr>
            <a:r>
              <a:rPr lang="en-US" sz="2400" dirty="0"/>
              <a:t>If the date is remote, still list “old” evidence but be prepared to supplement with letters from family, friends, neighbors, teachers </a:t>
            </a:r>
            <a:r>
              <a:rPr lang="en-US" sz="2400" dirty="0" err="1"/>
              <a:t>etc</a:t>
            </a:r>
            <a:r>
              <a:rPr lang="en-US" sz="2400" dirty="0"/>
              <a:t> who knew you prior to age 22. </a:t>
            </a:r>
          </a:p>
        </p:txBody>
      </p:sp>
    </p:spTree>
    <p:extLst>
      <p:ext uri="{BB962C8B-B14F-4D97-AF65-F5344CB8AC3E}">
        <p14:creationId xmlns:p14="http://schemas.microsoft.com/office/powerpoint/2010/main" val="3153232334"/>
      </p:ext>
    </p:extLst>
  </p:cSld>
  <p:clrMapOvr>
    <a:masterClrMapping/>
  </p:clrMapOvr>
</p:sld>
</file>

<file path=ppt/theme/theme1.xml><?xml version="1.0" encoding="utf-8"?>
<a:theme xmlns:a="http://schemas.openxmlformats.org/drawingml/2006/main" name="Office Theme">
  <a:themeElements>
    <a:clrScheme name="Custom 1">
      <a:dk1>
        <a:srgbClr val="FFFFFF"/>
      </a:dk1>
      <a:lt1>
        <a:srgbClr val="FFFFFF"/>
      </a:lt1>
      <a:dk2>
        <a:srgbClr val="26489F"/>
      </a:dk2>
      <a:lt2>
        <a:srgbClr val="26489F"/>
      </a:lt2>
      <a:accent1>
        <a:srgbClr val="4472C4"/>
      </a:accent1>
      <a:accent2>
        <a:srgbClr val="4C98D6"/>
      </a:accent2>
      <a:accent3>
        <a:srgbClr val="CFE4EB"/>
      </a:accent3>
      <a:accent4>
        <a:srgbClr val="524EB6"/>
      </a:accent4>
      <a:accent5>
        <a:srgbClr val="5B9BD5"/>
      </a:accent5>
      <a:accent6>
        <a:srgbClr val="70AD47"/>
      </a:accent6>
      <a:hlink>
        <a:srgbClr val="C3DFF6"/>
      </a:hlink>
      <a:folHlink>
        <a:srgbClr val="C3DFF6"/>
      </a:folHlink>
    </a:clrScheme>
    <a:fontScheme name="Roboto - dLCV">
      <a:majorFont>
        <a:latin typeface="Roboto Medium"/>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Template" id="{CEB5CB0C-431C-4C93-AA7B-792B77AA1A75}" vid="{CEBBC27F-28C2-4ABE-AF64-E7CE750B5E0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BF5369EF6A84398CC7262E5ECCF5A" ma:contentTypeVersion="13" ma:contentTypeDescription="Create a new document." ma:contentTypeScope="" ma:versionID="21a5275723843412df38f3292744e6fd">
  <xsd:schema xmlns:xsd="http://www.w3.org/2001/XMLSchema" xmlns:xs="http://www.w3.org/2001/XMLSchema" xmlns:p="http://schemas.microsoft.com/office/2006/metadata/properties" xmlns:ns2="21c9c9bc-4636-4086-9904-3909d1b46fca" xmlns:ns3="9abfe7e6-b767-4a90-bda1-138f5b1a78c1" targetNamespace="http://schemas.microsoft.com/office/2006/metadata/properties" ma:root="true" ma:fieldsID="0b6b5b0b5f62f5ff68d82107503acdd7" ns2:_="" ns3:_="">
    <xsd:import namespace="21c9c9bc-4636-4086-9904-3909d1b46fca"/>
    <xsd:import namespace="9abfe7e6-b767-4a90-bda1-138f5b1a78c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c9c9bc-4636-4086-9904-3909d1b46f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5e029410-bf11-4f3b-b049-6b355ccc6f2c"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bfe7e6-b767-4a90-bda1-138f5b1a78c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1c578c7-27be-46d7-addb-33561aa91b62}" ma:internalName="TaxCatchAll" ma:showField="CatchAllData" ma:web="9abfe7e6-b767-4a90-bda1-138f5b1a78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c9c9bc-4636-4086-9904-3909d1b46fca">
      <Terms xmlns="http://schemas.microsoft.com/office/infopath/2007/PartnerControls"/>
    </lcf76f155ced4ddcb4097134ff3c332f>
    <TaxCatchAll xmlns="9abfe7e6-b767-4a90-bda1-138f5b1a78c1" xsi:nil="true"/>
  </documentManagement>
</p:properties>
</file>

<file path=customXml/itemProps1.xml><?xml version="1.0" encoding="utf-8"?>
<ds:datastoreItem xmlns:ds="http://schemas.openxmlformats.org/officeDocument/2006/customXml" ds:itemID="{F98C8906-070A-4E98-9A52-6FD0E5314FBA}"/>
</file>

<file path=customXml/itemProps2.xml><?xml version="1.0" encoding="utf-8"?>
<ds:datastoreItem xmlns:ds="http://schemas.openxmlformats.org/officeDocument/2006/customXml" ds:itemID="{8DC43300-F5DE-48AE-BBB1-FA11252F0905}"/>
</file>

<file path=customXml/itemProps3.xml><?xml version="1.0" encoding="utf-8"?>
<ds:datastoreItem xmlns:ds="http://schemas.openxmlformats.org/officeDocument/2006/customXml" ds:itemID="{9636A45E-D184-42D5-A203-6E9E80517BE4}"/>
</file>

<file path=docProps/app.xml><?xml version="1.0" encoding="utf-8"?>
<Properties xmlns="http://schemas.openxmlformats.org/officeDocument/2006/extended-properties" xmlns:vt="http://schemas.openxmlformats.org/officeDocument/2006/docPropsVTypes">
  <Template>dLCV Powerpoint Template</Template>
  <TotalTime>7867</TotalTime>
  <Words>1990</Words>
  <Application>Microsoft Office PowerPoint</Application>
  <PresentationFormat>Widescreen</PresentationFormat>
  <Paragraphs>207</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Gill Sans MT</vt:lpstr>
      <vt:lpstr>Roboto</vt:lpstr>
      <vt:lpstr>Roboto Medium</vt:lpstr>
      <vt:lpstr>Wingdings</vt:lpstr>
      <vt:lpstr>Office Theme</vt:lpstr>
      <vt:lpstr>2024 Disability Summit-Determine Your Future</vt:lpstr>
      <vt:lpstr>Check out dLCV’s online social security resources at:  www.dlcv.org/socialsecurity</vt:lpstr>
      <vt:lpstr>When applying for a disability benefit…</vt:lpstr>
      <vt:lpstr> Know what you are applying for (sometimes more than one benefit) – </vt:lpstr>
      <vt:lpstr>How to apply for each benefit:</vt:lpstr>
      <vt:lpstr>Self-advocacy tips when applying…</vt:lpstr>
      <vt:lpstr>Self-advocacy tips on SSI…</vt:lpstr>
      <vt:lpstr>Self-advocacy tips on SSDI… </vt:lpstr>
      <vt:lpstr>Self-advocacy tips on Disabled Adult Child benefit…</vt:lpstr>
      <vt:lpstr>Read SSA letters carefully –  SSI &amp; SSDI/DAC letters come from different offices</vt:lpstr>
      <vt:lpstr>What is DDS??</vt:lpstr>
      <vt:lpstr>Know what you have to prove to be approved</vt:lpstr>
      <vt:lpstr>To prove your disability for SSDI or SSI benefits…</vt:lpstr>
      <vt:lpstr>A common misunderstanding…</vt:lpstr>
      <vt:lpstr>Your case is all about your documentation –                             do some legwork before you apply</vt:lpstr>
      <vt:lpstr>Know what to expect with the process</vt:lpstr>
      <vt:lpstr>Procedural tips on appealing… </vt:lpstr>
      <vt:lpstr>General tips about the process…</vt:lpstr>
      <vt:lpstr>Representation is needed for the Request for Hearing appeal</vt:lpstr>
      <vt:lpstr>Medicare Savings Plan (MSP) for SSDI beneficiaries</vt:lpstr>
      <vt:lpstr>Continuing Disability Reviews (CDR)… </vt:lpstr>
      <vt:lpstr>How to avoid CDR denials…</vt:lpstr>
      <vt:lpstr>www.ssa.gov/myaccount</vt:lpstr>
      <vt:lpstr>Q &amp; A</vt:lpstr>
      <vt:lpstr>CONNECT WITH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Hira Azher</dc:creator>
  <cp:lastModifiedBy>Elizabeth Horn</cp:lastModifiedBy>
  <cp:revision>99</cp:revision>
  <dcterms:created xsi:type="dcterms:W3CDTF">2021-12-08T18:58:10Z</dcterms:created>
  <dcterms:modified xsi:type="dcterms:W3CDTF">2024-09-03T18:54:46Z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0x010100DEEBF5369EF6A84398CC7262E5ECCF5A</vt:lpwstr>
  </property>
</Properties>
</file>